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sldIdLst>
    <p:sldId id="323" r:id="rId2"/>
    <p:sldId id="306" r:id="rId3"/>
    <p:sldId id="259" r:id="rId4"/>
    <p:sldId id="258" r:id="rId5"/>
    <p:sldId id="260" r:id="rId6"/>
    <p:sldId id="309" r:id="rId7"/>
    <p:sldId id="261" r:id="rId8"/>
    <p:sldId id="290" r:id="rId9"/>
    <p:sldId id="276" r:id="rId10"/>
    <p:sldId id="310" r:id="rId11"/>
    <p:sldId id="262" r:id="rId12"/>
    <p:sldId id="291" r:id="rId13"/>
    <p:sldId id="277" r:id="rId14"/>
    <p:sldId id="311" r:id="rId15"/>
    <p:sldId id="263" r:id="rId16"/>
    <p:sldId id="292" r:id="rId17"/>
    <p:sldId id="278" r:id="rId18"/>
    <p:sldId id="312" r:id="rId19"/>
    <p:sldId id="264" r:id="rId20"/>
    <p:sldId id="293" r:id="rId21"/>
    <p:sldId id="279" r:id="rId22"/>
    <p:sldId id="313" r:id="rId23"/>
    <p:sldId id="275" r:id="rId24"/>
    <p:sldId id="305" r:id="rId25"/>
    <p:sldId id="280" r:id="rId26"/>
    <p:sldId id="314" r:id="rId27"/>
    <p:sldId id="266" r:id="rId28"/>
    <p:sldId id="295" r:id="rId29"/>
    <p:sldId id="281" r:id="rId30"/>
    <p:sldId id="315" r:id="rId31"/>
    <p:sldId id="267" r:id="rId32"/>
    <p:sldId id="296" r:id="rId33"/>
    <p:sldId id="282" r:id="rId34"/>
    <p:sldId id="316" r:id="rId35"/>
    <p:sldId id="268" r:id="rId36"/>
    <p:sldId id="297" r:id="rId37"/>
    <p:sldId id="283" r:id="rId38"/>
    <p:sldId id="317" r:id="rId39"/>
    <p:sldId id="269" r:id="rId40"/>
    <p:sldId id="324" r:id="rId41"/>
    <p:sldId id="284" r:id="rId42"/>
    <p:sldId id="318" r:id="rId43"/>
    <p:sldId id="270" r:id="rId44"/>
    <p:sldId id="299" r:id="rId45"/>
    <p:sldId id="285" r:id="rId46"/>
    <p:sldId id="319" r:id="rId47"/>
    <p:sldId id="271" r:id="rId48"/>
    <p:sldId id="301" r:id="rId49"/>
    <p:sldId id="286" r:id="rId50"/>
    <p:sldId id="320" r:id="rId51"/>
    <p:sldId id="273" r:id="rId52"/>
    <p:sldId id="302" r:id="rId53"/>
    <p:sldId id="287" r:id="rId54"/>
    <p:sldId id="321" r:id="rId55"/>
    <p:sldId id="272" r:id="rId56"/>
    <p:sldId id="303" r:id="rId57"/>
    <p:sldId id="288" r:id="rId58"/>
    <p:sldId id="322" r:id="rId59"/>
    <p:sldId id="274" r:id="rId60"/>
    <p:sldId id="304" r:id="rId61"/>
    <p:sldId id="289" r:id="rId62"/>
    <p:sldId id="325" r:id="rId6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kiosk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404" autoAdjust="0"/>
    <p:restoredTop sz="94660"/>
  </p:normalViewPr>
  <p:slideViewPr>
    <p:cSldViewPr snapToGrid="0">
      <p:cViewPr varScale="1">
        <p:scale>
          <a:sx n="80" d="100"/>
          <a:sy n="80" d="100"/>
        </p:scale>
        <p:origin x="691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/Relationships>
</file>

<file path=ppt/media/image1.png>
</file>

<file path=ppt/media/image2.png>
</file>

<file path=ppt/media/image3.pn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39937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2377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3170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53893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66475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16933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4/11/2024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96317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49443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4/11/2024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38752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2725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0740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4/11/2024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735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5" Type="http://schemas.openxmlformats.org/officeDocument/2006/relationships/slide" Target="slide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12.xml"/><Relationship Id="rId2" Type="http://schemas.openxmlformats.org/officeDocument/2006/relationships/slide" Target="slide13.xml"/><Relationship Id="rId1" Type="http://schemas.openxmlformats.org/officeDocument/2006/relationships/slideLayout" Target="../slideLayouts/slideLayout6.xml"/><Relationship Id="rId5" Type="http://schemas.openxmlformats.org/officeDocument/2006/relationships/slide" Target="slide14.xml"/><Relationship Id="rId4" Type="http://schemas.openxmlformats.org/officeDocument/2006/relationships/slide" Target="slide1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" Target="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" Target="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" Target="slide16.xml"/><Relationship Id="rId2" Type="http://schemas.openxmlformats.org/officeDocument/2006/relationships/slide" Target="slide17.xml"/><Relationship Id="rId1" Type="http://schemas.openxmlformats.org/officeDocument/2006/relationships/slideLayout" Target="../slideLayouts/slideLayout6.xml"/><Relationship Id="rId5" Type="http://schemas.openxmlformats.org/officeDocument/2006/relationships/slide" Target="slide18.xml"/><Relationship Id="rId4" Type="http://schemas.openxmlformats.org/officeDocument/2006/relationships/slide" Target="slide1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" Target="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" Target="slide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" Target="slide21.xml"/><Relationship Id="rId2" Type="http://schemas.openxmlformats.org/officeDocument/2006/relationships/slide" Target="slide20.xml"/><Relationship Id="rId1" Type="http://schemas.openxmlformats.org/officeDocument/2006/relationships/slideLayout" Target="../slideLayouts/slideLayout6.xml"/><Relationship Id="rId5" Type="http://schemas.openxmlformats.org/officeDocument/2006/relationships/slide" Target="slide22.xml"/><Relationship Id="rId4" Type="http://schemas.openxmlformats.org/officeDocument/2006/relationships/slide" Target="slide2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" Target="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" Target="slide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" Target="slide24.xml"/><Relationship Id="rId2" Type="http://schemas.openxmlformats.org/officeDocument/2006/relationships/slide" Target="slide25.xml"/><Relationship Id="rId1" Type="http://schemas.openxmlformats.org/officeDocument/2006/relationships/slideLayout" Target="../slideLayouts/slideLayout6.xml"/><Relationship Id="rId5" Type="http://schemas.openxmlformats.org/officeDocument/2006/relationships/slide" Target="slide26.xml"/><Relationship Id="rId4" Type="http://schemas.openxmlformats.org/officeDocument/2006/relationships/slide" Target="slide2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" Target="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" Target="slide7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" Target="slide28.xml"/><Relationship Id="rId2" Type="http://schemas.openxmlformats.org/officeDocument/2006/relationships/slide" Target="slide29.xml"/><Relationship Id="rId1" Type="http://schemas.openxmlformats.org/officeDocument/2006/relationships/slideLayout" Target="../slideLayouts/slideLayout6.xml"/><Relationship Id="rId5" Type="http://schemas.openxmlformats.org/officeDocument/2006/relationships/slide" Target="slide30.xml"/><Relationship Id="rId4" Type="http://schemas.openxmlformats.org/officeDocument/2006/relationships/slide" Target="slide3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" Target="slide2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" Target="slide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slide" Target="slide4.xml"/><Relationship Id="rId1" Type="http://schemas.openxmlformats.org/officeDocument/2006/relationships/slideLayout" Target="../slideLayouts/slideLayout6.xml"/><Relationship Id="rId5" Type="http://schemas.openxmlformats.org/officeDocument/2006/relationships/slide" Target="slide6.xml"/><Relationship Id="rId4" Type="http://schemas.openxmlformats.org/officeDocument/2006/relationships/slide" Target="slide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" Target="slide32.xml"/><Relationship Id="rId2" Type="http://schemas.openxmlformats.org/officeDocument/2006/relationships/slide" Target="slide33.xml"/><Relationship Id="rId1" Type="http://schemas.openxmlformats.org/officeDocument/2006/relationships/slideLayout" Target="../slideLayouts/slideLayout6.xml"/><Relationship Id="rId5" Type="http://schemas.openxmlformats.org/officeDocument/2006/relationships/slide" Target="slide34.xml"/><Relationship Id="rId4" Type="http://schemas.openxmlformats.org/officeDocument/2006/relationships/slide" Target="slide3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" Target="slide31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" Target="slide7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" Target="slide37.xml"/><Relationship Id="rId2" Type="http://schemas.openxmlformats.org/officeDocument/2006/relationships/slide" Target="slide36.xml"/><Relationship Id="rId1" Type="http://schemas.openxmlformats.org/officeDocument/2006/relationships/slideLayout" Target="../slideLayouts/slideLayout6.xml"/><Relationship Id="rId5" Type="http://schemas.openxmlformats.org/officeDocument/2006/relationships/slide" Target="slide38.xml"/><Relationship Id="rId4" Type="http://schemas.openxmlformats.org/officeDocument/2006/relationships/slide" Target="slide39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" Target="slide35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slide" Target="slide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" Target="slide40.xml"/><Relationship Id="rId2" Type="http://schemas.openxmlformats.org/officeDocument/2006/relationships/slide" Target="slide41.xml"/><Relationship Id="rId1" Type="http://schemas.openxmlformats.org/officeDocument/2006/relationships/slideLayout" Target="../slideLayouts/slideLayout6.xml"/><Relationship Id="rId5" Type="http://schemas.openxmlformats.org/officeDocument/2006/relationships/slide" Target="slide42.xml"/><Relationship Id="rId4" Type="http://schemas.openxmlformats.org/officeDocument/2006/relationships/slide" Target="slide4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slide" Target="slide39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slide" Target="slide7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slide" Target="slide45.xml"/><Relationship Id="rId2" Type="http://schemas.openxmlformats.org/officeDocument/2006/relationships/slide" Target="slide44.xml"/><Relationship Id="rId1" Type="http://schemas.openxmlformats.org/officeDocument/2006/relationships/slideLayout" Target="../slideLayouts/slideLayout6.xml"/><Relationship Id="rId5" Type="http://schemas.openxmlformats.org/officeDocument/2006/relationships/slide" Target="slide46.xml"/><Relationship Id="rId4" Type="http://schemas.openxmlformats.org/officeDocument/2006/relationships/slide" Target="slide4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slide" Target="slide43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slide" Target="slide7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slide" Target="slide48.xml"/><Relationship Id="rId2" Type="http://schemas.openxmlformats.org/officeDocument/2006/relationships/slide" Target="slide49.xml"/><Relationship Id="rId1" Type="http://schemas.openxmlformats.org/officeDocument/2006/relationships/slideLayout" Target="../slideLayouts/slideLayout6.xml"/><Relationship Id="rId5" Type="http://schemas.openxmlformats.org/officeDocument/2006/relationships/slide" Target="slide50.xml"/><Relationship Id="rId4" Type="http://schemas.openxmlformats.org/officeDocument/2006/relationships/slide" Target="slide5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slide" Target="slide47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slide" Target="slide7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slide" Target="slide52.xml"/><Relationship Id="rId2" Type="http://schemas.openxmlformats.org/officeDocument/2006/relationships/slide" Target="slide53.xml"/><Relationship Id="rId1" Type="http://schemas.openxmlformats.org/officeDocument/2006/relationships/slideLayout" Target="../slideLayouts/slideLayout6.xml"/><Relationship Id="rId5" Type="http://schemas.openxmlformats.org/officeDocument/2006/relationships/slide" Target="slide54.xml"/><Relationship Id="rId4" Type="http://schemas.openxmlformats.org/officeDocument/2006/relationships/slide" Target="slide55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slide" Target="slide51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slide" Target="slide7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slide" Target="slide58.xml"/><Relationship Id="rId2" Type="http://schemas.openxmlformats.org/officeDocument/2006/relationships/slide" Target="slide56.xml"/><Relationship Id="rId1" Type="http://schemas.openxmlformats.org/officeDocument/2006/relationships/slideLayout" Target="../slideLayouts/slideLayout6.xml"/><Relationship Id="rId5" Type="http://schemas.openxmlformats.org/officeDocument/2006/relationships/slide" Target="slide59.xml"/><Relationship Id="rId4" Type="http://schemas.openxmlformats.org/officeDocument/2006/relationships/slide" Target="slide5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slide" Target="slide55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slide" Target="slide7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slide" Target="slide60.xml"/><Relationship Id="rId2" Type="http://schemas.openxmlformats.org/officeDocument/2006/relationships/slide" Target="slide62.xml"/><Relationship Id="rId1" Type="http://schemas.openxmlformats.org/officeDocument/2006/relationships/slideLayout" Target="../slideLayouts/slideLayout6.xml"/><Relationship Id="rId4" Type="http://schemas.openxmlformats.org/officeDocument/2006/relationships/slide" Target="slide6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slide" Target="slide59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slide" Target="slide7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2" Type="http://schemas.openxmlformats.org/officeDocument/2006/relationships/slide" Target="slide8.xml"/><Relationship Id="rId1" Type="http://schemas.openxmlformats.org/officeDocument/2006/relationships/slideLayout" Target="../slideLayouts/slideLayout6.xml"/><Relationship Id="rId5" Type="http://schemas.openxmlformats.org/officeDocument/2006/relationships/slide" Target="slide10.xml"/><Relationship Id="rId4" Type="http://schemas.openxmlformats.org/officeDocument/2006/relationships/slide" Target="slide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" Target="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" Target="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5">
                <a:lumMod val="40000"/>
                <a:lumOff val="60000"/>
              </a:schemeClr>
            </a:gs>
            <a:gs pos="46000">
              <a:schemeClr val="accent5">
                <a:lumMod val="95000"/>
                <a:lumOff val="5000"/>
              </a:schemeClr>
            </a:gs>
            <a:gs pos="100000">
              <a:schemeClr val="accent5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Стани Богат Интро-обработена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  <p:sp>
        <p:nvSpPr>
          <p:cNvPr id="5" name="Action Button: Forward or Next 4">
            <a:hlinkClick r:id="rId5" action="ppaction://hlinksldjump" highlightClick="1"/>
          </p:cNvPr>
          <p:cNvSpPr/>
          <p:nvPr/>
        </p:nvSpPr>
        <p:spPr>
          <a:xfrm>
            <a:off x="11483362" y="6226078"/>
            <a:ext cx="551322" cy="481781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94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3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5">
                <a:lumMod val="40000"/>
                <a:lumOff val="60000"/>
              </a:schemeClr>
            </a:gs>
            <a:gs pos="46000">
              <a:schemeClr val="accent5">
                <a:lumMod val="95000"/>
                <a:lumOff val="5000"/>
              </a:schemeClr>
            </a:gs>
            <a:gs pos="100000">
              <a:schemeClr val="accent5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08992" y="2030763"/>
            <a:ext cx="10870096" cy="2112264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Разбираме, че се отказвате от играта. </a:t>
            </a:r>
            <a: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Вашата </a:t>
            </a:r>
            <a:r>
              <a:rPr lang="ru-RU" sz="36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гарантирана сума за участието в играта е 5</a:t>
            </a:r>
            <a: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0лв. </a:t>
            </a:r>
            <a:b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Благодарим </a:t>
            </a:r>
            <a:r>
              <a:rPr lang="ru-RU" sz="36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ви за участието!</a:t>
            </a:r>
            <a:endParaRPr lang="en-US" sz="3600" b="1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Action Button: Custom 6">
            <a:hlinkClick r:id="" action="ppaction://hlinkshowjump?jump=endshow" highlightClick="1"/>
          </p:cNvPr>
          <p:cNvSpPr/>
          <p:nvPr/>
        </p:nvSpPr>
        <p:spPr>
          <a:xfrm>
            <a:off x="9972675" y="6327648"/>
            <a:ext cx="771525" cy="365760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b="1" dirty="0" smtClean="0"/>
              <a:t>Край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811083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649540"/>
          </a:xfrm>
        </p:spPr>
        <p:txBody>
          <a:bodyPr>
            <a:normAutofit fontScale="90000"/>
          </a:bodyPr>
          <a:lstStyle/>
          <a:p>
            <a:pPr algn="ctr"/>
            <a:r>
              <a:rPr lang="bg-BG" sz="60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Въпрос за 150лв.</a:t>
            </a:r>
            <a:endParaRPr lang="en-US" sz="6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651819" y="1352421"/>
            <a:ext cx="93603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 algn="ctr">
              <a:buFont typeface="+mj-lt"/>
              <a:buAutoNum type="arabicPeriod" startAt="3"/>
            </a:pPr>
            <a:r>
              <a:rPr lang="ru-RU" sz="4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 какво служи </a:t>
            </a:r>
            <a:r>
              <a:rPr lang="ru-RU" sz="4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атрибутът</a:t>
            </a:r>
            <a:r>
              <a:rPr lang="en-US" sz="4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4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</a:t>
            </a:r>
            <a:r>
              <a:rPr lang="en-US" sz="4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HTML</a:t>
            </a:r>
            <a:r>
              <a:rPr lang="ru-RU" sz="4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?</a:t>
            </a:r>
            <a:endParaRPr lang="en-US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042846" y="3484040"/>
            <a:ext cx="45228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hlinkClick r:id="rId2" action="ppaction://hlinksldjump"/>
              </a:rPr>
              <a:t>A) </a:t>
            </a:r>
            <a:r>
              <a:rPr lang="bg-BG" sz="2800" dirty="0">
                <a:hlinkClick r:id="rId2" action="ppaction://hlinksldjump"/>
              </a:rPr>
              <a:t>Пояснява изображението</a:t>
            </a:r>
            <a:endParaRPr lang="en-US" sz="2800" dirty="0"/>
          </a:p>
        </p:txBody>
      </p:sp>
      <p:sp>
        <p:nvSpPr>
          <p:cNvPr id="14" name="TextBox 13"/>
          <p:cNvSpPr txBox="1"/>
          <p:nvPr/>
        </p:nvSpPr>
        <p:spPr>
          <a:xfrm>
            <a:off x="7236184" y="3484040"/>
            <a:ext cx="45228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800" dirty="0" smtClean="0">
                <a:hlinkClick r:id="rId2" action="ppaction://hlinksldjump"/>
              </a:rPr>
              <a:t>Б</a:t>
            </a:r>
            <a:r>
              <a:rPr lang="en-US" sz="2800" dirty="0" smtClean="0">
                <a:hlinkClick r:id="rId2" action="ppaction://hlinksldjump"/>
              </a:rPr>
              <a:t>) </a:t>
            </a:r>
            <a:r>
              <a:rPr lang="bg-BG" sz="2800" dirty="0">
                <a:hlinkClick r:id="rId2" action="ppaction://hlinksldjump"/>
              </a:rPr>
              <a:t>Пояснява колоната</a:t>
            </a:r>
            <a:endParaRPr lang="en-US" sz="2800" dirty="0"/>
          </a:p>
        </p:txBody>
      </p:sp>
      <p:sp>
        <p:nvSpPr>
          <p:cNvPr id="15" name="TextBox 14"/>
          <p:cNvSpPr txBox="1"/>
          <p:nvPr/>
        </p:nvSpPr>
        <p:spPr>
          <a:xfrm>
            <a:off x="1114240" y="5057694"/>
            <a:ext cx="45228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800" dirty="0">
                <a:hlinkClick r:id="rId2" action="ppaction://hlinksldjump"/>
              </a:rPr>
              <a:t>В) Пояснява реда</a:t>
            </a:r>
            <a:endParaRPr lang="en-US" sz="2800" dirty="0"/>
          </a:p>
        </p:txBody>
      </p:sp>
      <p:sp>
        <p:nvSpPr>
          <p:cNvPr id="16" name="TextBox 15"/>
          <p:cNvSpPr txBox="1"/>
          <p:nvPr/>
        </p:nvSpPr>
        <p:spPr>
          <a:xfrm>
            <a:off x="7279947" y="5004898"/>
            <a:ext cx="44353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800" dirty="0">
                <a:hlinkClick r:id="rId3" action="ppaction://hlinksldjump"/>
              </a:rPr>
              <a:t>Г) Пояснява </a:t>
            </a:r>
            <a:r>
              <a:rPr lang="bg-BG" sz="2800" dirty="0" smtClean="0">
                <a:hlinkClick r:id="rId3" action="ppaction://hlinksldjump"/>
              </a:rPr>
              <a:t>тага</a:t>
            </a:r>
            <a:endParaRPr lang="en-US" sz="2800" dirty="0"/>
          </a:p>
        </p:txBody>
      </p:sp>
      <p:sp>
        <p:nvSpPr>
          <p:cNvPr id="22" name="Action Button: Forward or Next 21">
            <a:hlinkClick r:id="rId4" action="ppaction://hlinksldjump" highlightClick="1"/>
          </p:cNvPr>
          <p:cNvSpPr/>
          <p:nvPr/>
        </p:nvSpPr>
        <p:spPr>
          <a:xfrm>
            <a:off x="11483362" y="6226078"/>
            <a:ext cx="551322" cy="481781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Explosion 2 22">
            <a:hlinkClick r:id="rId5" action="ppaction://hlinksldjump"/>
          </p:cNvPr>
          <p:cNvSpPr/>
          <p:nvPr/>
        </p:nvSpPr>
        <p:spPr>
          <a:xfrm>
            <a:off x="3375660" y="5954214"/>
            <a:ext cx="5440680" cy="813816"/>
          </a:xfrm>
          <a:prstGeom prst="irregularSeal2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bg-BG" dirty="0" smtClean="0"/>
              <a:t>Отказвам се от играта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202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>
          <a:gsLst>
            <a:gs pos="0">
              <a:schemeClr val="accent5">
                <a:lumMod val="40000"/>
                <a:lumOff val="60000"/>
              </a:schemeClr>
            </a:gs>
            <a:gs pos="46000">
              <a:schemeClr val="accent5">
                <a:lumMod val="95000"/>
                <a:lumOff val="5000"/>
              </a:schemeClr>
            </a:gs>
            <a:gs pos="100000">
              <a:schemeClr val="accent5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404872" y="2340864"/>
            <a:ext cx="768096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88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Верен отговор!</a:t>
            </a:r>
            <a:endParaRPr lang="en-US" sz="88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Action Button: Back or Previous 6">
            <a:hlinkClick r:id="rId2" action="ppaction://hlinksldjump" highlightClick="1"/>
          </p:cNvPr>
          <p:cNvSpPr/>
          <p:nvPr/>
        </p:nvSpPr>
        <p:spPr>
          <a:xfrm>
            <a:off x="10826496" y="6318504"/>
            <a:ext cx="548640" cy="365760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039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>
          <a:gsLst>
            <a:gs pos="0">
              <a:schemeClr val="accent5">
                <a:lumMod val="40000"/>
                <a:lumOff val="60000"/>
              </a:schemeClr>
            </a:gs>
            <a:gs pos="46000">
              <a:schemeClr val="accent5">
                <a:lumMod val="95000"/>
                <a:lumOff val="5000"/>
              </a:schemeClr>
            </a:gs>
            <a:gs pos="100000">
              <a:schemeClr val="accent5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hlinkClick r:id="rId2" action="ppaction://hlinksldjump"/>
          </p:cNvPr>
          <p:cNvSpPr txBox="1"/>
          <p:nvPr/>
        </p:nvSpPr>
        <p:spPr>
          <a:xfrm>
            <a:off x="1914046" y="1278292"/>
            <a:ext cx="859536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8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Грешен  отговор!</a:t>
            </a:r>
          </a:p>
          <a:p>
            <a:pPr algn="ctr"/>
            <a:r>
              <a:rPr lang="bg-BG" sz="8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Вие си тръгвате с 0 лева</a:t>
            </a:r>
            <a:endParaRPr lang="en-US" sz="88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Action Button: Custom 5">
            <a:hlinkClick r:id="" action="ppaction://hlinkshowjump?jump=endshow" highlightClick="1"/>
          </p:cNvPr>
          <p:cNvSpPr/>
          <p:nvPr/>
        </p:nvSpPr>
        <p:spPr>
          <a:xfrm>
            <a:off x="9972675" y="6327648"/>
            <a:ext cx="771525" cy="365760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b="1" dirty="0" smtClean="0"/>
              <a:t>Край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735589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5">
                <a:lumMod val="40000"/>
                <a:lumOff val="60000"/>
              </a:schemeClr>
            </a:gs>
            <a:gs pos="46000">
              <a:schemeClr val="accent5">
                <a:lumMod val="95000"/>
                <a:lumOff val="5000"/>
              </a:schemeClr>
            </a:gs>
            <a:gs pos="100000">
              <a:schemeClr val="accent5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08992" y="2030763"/>
            <a:ext cx="10870096" cy="2112264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Разбираме, че се отказвате от играта. </a:t>
            </a:r>
            <a: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Вашата </a:t>
            </a:r>
            <a:r>
              <a:rPr lang="ru-RU" sz="36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гарантирана сума за участието в играта е </a:t>
            </a:r>
            <a: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100лв. </a:t>
            </a:r>
            <a:b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Благодарим </a:t>
            </a:r>
            <a:r>
              <a:rPr lang="ru-RU" sz="36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ви за участието!</a:t>
            </a:r>
            <a:endParaRPr lang="en-US" sz="3600" b="1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Action Button: Custom 5">
            <a:hlinkClick r:id="" action="ppaction://hlinkshowjump?jump=endshow" highlightClick="1"/>
          </p:cNvPr>
          <p:cNvSpPr/>
          <p:nvPr/>
        </p:nvSpPr>
        <p:spPr>
          <a:xfrm>
            <a:off x="9972675" y="6327648"/>
            <a:ext cx="771525" cy="365760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b="1" dirty="0" smtClean="0"/>
              <a:t>Край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205582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649540"/>
          </a:xfrm>
        </p:spPr>
        <p:txBody>
          <a:bodyPr>
            <a:normAutofit fontScale="90000"/>
          </a:bodyPr>
          <a:lstStyle/>
          <a:p>
            <a:pPr algn="ctr"/>
            <a:r>
              <a:rPr lang="bg-BG" sz="60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Въпрос за </a:t>
            </a:r>
            <a:r>
              <a:rPr lang="bg-BG" sz="6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r>
            <a:r>
              <a:rPr lang="bg-BG" sz="60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00лв.</a:t>
            </a:r>
            <a:endParaRPr lang="en-US" sz="6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651819" y="1352421"/>
            <a:ext cx="93603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 algn="ctr">
              <a:buFont typeface="+mj-lt"/>
              <a:buAutoNum type="arabicPeriod" startAt="4"/>
            </a:pPr>
            <a:r>
              <a:rPr lang="ru-RU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 какво се използва тагът </a:t>
            </a:r>
            <a:r>
              <a:rPr lang="en-US" sz="4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&lt;</a:t>
            </a:r>
            <a:r>
              <a:rPr lang="ru-RU" sz="4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</a:t>
            </a:r>
            <a:r>
              <a:rPr lang="en-US" sz="4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&gt;</a:t>
            </a:r>
            <a:r>
              <a:rPr lang="ru-RU" sz="4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?</a:t>
            </a:r>
            <a:endParaRPr lang="en-US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071421" y="3459225"/>
            <a:ext cx="45228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800" dirty="0" smtClean="0">
                <a:hlinkClick r:id="rId2" action="ppaction://hlinksldjump"/>
              </a:rPr>
              <a:t>А) Създаване на списък</a:t>
            </a:r>
            <a:endParaRPr lang="en-US" sz="2800" dirty="0"/>
          </a:p>
        </p:txBody>
      </p:sp>
      <p:sp>
        <p:nvSpPr>
          <p:cNvPr id="14" name="TextBox 13"/>
          <p:cNvSpPr txBox="1"/>
          <p:nvPr/>
        </p:nvSpPr>
        <p:spPr>
          <a:xfrm>
            <a:off x="7196966" y="3493885"/>
            <a:ext cx="45228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800" dirty="0" smtClean="0">
                <a:hlinkClick r:id="rId3" action="ppaction://hlinksldjump"/>
              </a:rPr>
              <a:t>Б) Създаване на параграф</a:t>
            </a:r>
            <a:endParaRPr lang="en-US" sz="2800" dirty="0"/>
          </a:p>
        </p:txBody>
      </p:sp>
      <p:sp>
        <p:nvSpPr>
          <p:cNvPr id="15" name="TextBox 14"/>
          <p:cNvSpPr txBox="1"/>
          <p:nvPr/>
        </p:nvSpPr>
        <p:spPr>
          <a:xfrm>
            <a:off x="1114240" y="4800401"/>
            <a:ext cx="452283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800" dirty="0" smtClean="0">
                <a:hlinkClick r:id="rId2" action="ppaction://hlinksldjump"/>
              </a:rPr>
              <a:t>В) Създаване на изображение</a:t>
            </a:r>
            <a:endParaRPr lang="en-US" sz="2800" dirty="0"/>
          </a:p>
        </p:txBody>
      </p:sp>
      <p:sp>
        <p:nvSpPr>
          <p:cNvPr id="16" name="TextBox 15"/>
          <p:cNvSpPr txBox="1"/>
          <p:nvPr/>
        </p:nvSpPr>
        <p:spPr>
          <a:xfrm>
            <a:off x="7196966" y="5015844"/>
            <a:ext cx="44353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800" dirty="0" smtClean="0">
                <a:hlinkClick r:id="rId2" action="ppaction://hlinksldjump"/>
              </a:rPr>
              <a:t>Г) Преминава на нов ред</a:t>
            </a:r>
            <a:endParaRPr lang="en-US" sz="2800" dirty="0"/>
          </a:p>
        </p:txBody>
      </p:sp>
      <p:sp>
        <p:nvSpPr>
          <p:cNvPr id="22" name="Action Button: Forward or Next 21">
            <a:hlinkClick r:id="rId4" action="ppaction://hlinksldjump" highlightClick="1"/>
          </p:cNvPr>
          <p:cNvSpPr/>
          <p:nvPr/>
        </p:nvSpPr>
        <p:spPr>
          <a:xfrm>
            <a:off x="11483362" y="6226078"/>
            <a:ext cx="551322" cy="481781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Explosion 2 22">
            <a:hlinkClick r:id="rId5" action="ppaction://hlinksldjump"/>
          </p:cNvPr>
          <p:cNvSpPr/>
          <p:nvPr/>
        </p:nvSpPr>
        <p:spPr>
          <a:xfrm>
            <a:off x="3375660" y="5954214"/>
            <a:ext cx="5440680" cy="813816"/>
          </a:xfrm>
          <a:prstGeom prst="irregularSeal2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bg-BG" dirty="0" smtClean="0"/>
              <a:t>Отказвам се от играта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6857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>
          <a:gsLst>
            <a:gs pos="0">
              <a:schemeClr val="accent5">
                <a:lumMod val="40000"/>
                <a:lumOff val="60000"/>
              </a:schemeClr>
            </a:gs>
            <a:gs pos="46000">
              <a:schemeClr val="accent5">
                <a:lumMod val="95000"/>
                <a:lumOff val="5000"/>
              </a:schemeClr>
            </a:gs>
            <a:gs pos="100000">
              <a:schemeClr val="accent5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404872" y="2340864"/>
            <a:ext cx="768096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88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Верен отговор!</a:t>
            </a:r>
            <a:endParaRPr lang="en-US" sz="88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Action Button: Back or Previous 6">
            <a:hlinkClick r:id="rId2" action="ppaction://hlinksldjump" highlightClick="1"/>
          </p:cNvPr>
          <p:cNvSpPr/>
          <p:nvPr/>
        </p:nvSpPr>
        <p:spPr>
          <a:xfrm>
            <a:off x="10826496" y="6318504"/>
            <a:ext cx="548640" cy="365760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592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>
          <a:gsLst>
            <a:gs pos="0">
              <a:schemeClr val="accent5">
                <a:lumMod val="40000"/>
                <a:lumOff val="60000"/>
              </a:schemeClr>
            </a:gs>
            <a:gs pos="46000">
              <a:schemeClr val="accent5">
                <a:lumMod val="95000"/>
                <a:lumOff val="5000"/>
              </a:schemeClr>
            </a:gs>
            <a:gs pos="100000">
              <a:schemeClr val="accent5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hlinkClick r:id="rId2" action="ppaction://hlinksldjump"/>
          </p:cNvPr>
          <p:cNvSpPr txBox="1"/>
          <p:nvPr/>
        </p:nvSpPr>
        <p:spPr>
          <a:xfrm>
            <a:off x="1923023" y="1395851"/>
            <a:ext cx="859536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8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Грешен  отговор!</a:t>
            </a:r>
          </a:p>
          <a:p>
            <a:pPr algn="ctr"/>
            <a:r>
              <a:rPr lang="bg-BG" sz="8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Вие си тръгвате с 0 лева</a:t>
            </a:r>
            <a:endParaRPr lang="en-US" sz="88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Action Button: Custom 4">
            <a:hlinkClick r:id="" action="ppaction://hlinkshowjump?jump=endshow" highlightClick="1"/>
          </p:cNvPr>
          <p:cNvSpPr/>
          <p:nvPr/>
        </p:nvSpPr>
        <p:spPr>
          <a:xfrm>
            <a:off x="9972675" y="6327648"/>
            <a:ext cx="771525" cy="365760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b="1" dirty="0" smtClean="0"/>
              <a:t>Край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77234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5">
                <a:lumMod val="40000"/>
                <a:lumOff val="60000"/>
              </a:schemeClr>
            </a:gs>
            <a:gs pos="46000">
              <a:schemeClr val="accent5">
                <a:lumMod val="95000"/>
                <a:lumOff val="5000"/>
              </a:schemeClr>
            </a:gs>
            <a:gs pos="100000">
              <a:schemeClr val="accent5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08992" y="2030763"/>
            <a:ext cx="10870096" cy="2112264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Разбираме, че се отказвате от играта. </a:t>
            </a:r>
            <a: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Вашата </a:t>
            </a:r>
            <a:r>
              <a:rPr lang="ru-RU" sz="36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гарантирана сума за участието в играта е </a:t>
            </a:r>
            <a: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150лв. </a:t>
            </a:r>
            <a:b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Благодарим </a:t>
            </a:r>
            <a:r>
              <a:rPr lang="ru-RU" sz="36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ви за участието!</a:t>
            </a:r>
            <a:endParaRPr lang="en-US" sz="3600" b="1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Action Button: Custom 4">
            <a:hlinkClick r:id="" action="ppaction://hlinkshowjump?jump=endshow" highlightClick="1"/>
          </p:cNvPr>
          <p:cNvSpPr/>
          <p:nvPr/>
        </p:nvSpPr>
        <p:spPr>
          <a:xfrm>
            <a:off x="9972675" y="6327648"/>
            <a:ext cx="771525" cy="365760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b="1" dirty="0" smtClean="0"/>
              <a:t>Край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137557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8200" y="-43635"/>
            <a:ext cx="10515600" cy="816615"/>
          </a:xfrm>
        </p:spPr>
        <p:txBody>
          <a:bodyPr>
            <a:normAutofit fontScale="90000"/>
          </a:bodyPr>
          <a:lstStyle/>
          <a:p>
            <a:pPr algn="ctr"/>
            <a:r>
              <a:rPr lang="bg-BG" sz="60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Въпрос за 250лв.</a:t>
            </a:r>
            <a:endParaRPr lang="en-US" sz="6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651819" y="1352421"/>
            <a:ext cx="93603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 algn="ctr">
              <a:buFont typeface="+mj-lt"/>
              <a:buAutoNum type="arabicPeriod" startAt="5"/>
            </a:pPr>
            <a:r>
              <a:rPr lang="ru-RU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За какво се използва тагът </a:t>
            </a:r>
            <a:r>
              <a:rPr lang="ru-RU" sz="4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&lt;table&gt;?</a:t>
            </a:r>
            <a:endParaRPr lang="en-US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071420" y="3513074"/>
            <a:ext cx="45228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800" dirty="0" smtClean="0">
                <a:hlinkClick r:id="rId2" action="ppaction://hlinksldjump"/>
              </a:rPr>
              <a:t>А) Създаване на таблица</a:t>
            </a:r>
            <a:endParaRPr lang="en-US" sz="2800" dirty="0"/>
          </a:p>
        </p:txBody>
      </p:sp>
      <p:sp>
        <p:nvSpPr>
          <p:cNvPr id="14" name="TextBox 13"/>
          <p:cNvSpPr txBox="1"/>
          <p:nvPr/>
        </p:nvSpPr>
        <p:spPr>
          <a:xfrm>
            <a:off x="7153201" y="3505624"/>
            <a:ext cx="45228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800" dirty="0" smtClean="0">
                <a:hlinkClick r:id="rId3" action="ppaction://hlinksldjump"/>
              </a:rPr>
              <a:t>Б) Създаване на параграф</a:t>
            </a:r>
            <a:endParaRPr lang="en-US" sz="2800" dirty="0"/>
          </a:p>
        </p:txBody>
      </p:sp>
      <p:sp>
        <p:nvSpPr>
          <p:cNvPr id="15" name="TextBox 14"/>
          <p:cNvSpPr txBox="1"/>
          <p:nvPr/>
        </p:nvSpPr>
        <p:spPr>
          <a:xfrm>
            <a:off x="1071419" y="4974512"/>
            <a:ext cx="45228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800" dirty="0" smtClean="0">
                <a:hlinkClick r:id="rId3" action="ppaction://hlinksldjump"/>
              </a:rPr>
              <a:t>В) Създаване на линк</a:t>
            </a:r>
            <a:endParaRPr lang="en-US" sz="2800" dirty="0"/>
          </a:p>
        </p:txBody>
      </p:sp>
      <p:sp>
        <p:nvSpPr>
          <p:cNvPr id="16" name="TextBox 15"/>
          <p:cNvSpPr txBox="1"/>
          <p:nvPr/>
        </p:nvSpPr>
        <p:spPr>
          <a:xfrm>
            <a:off x="7196964" y="5057576"/>
            <a:ext cx="44353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800" dirty="0" smtClean="0">
                <a:hlinkClick r:id="rId3" action="ppaction://hlinksldjump"/>
              </a:rPr>
              <a:t>Г) Създаване на форма</a:t>
            </a:r>
            <a:endParaRPr lang="en-US" sz="2800" dirty="0"/>
          </a:p>
        </p:txBody>
      </p:sp>
      <p:sp>
        <p:nvSpPr>
          <p:cNvPr id="22" name="Action Button: Forward or Next 21">
            <a:hlinkClick r:id="rId4" action="ppaction://hlinksldjump" highlightClick="1"/>
          </p:cNvPr>
          <p:cNvSpPr/>
          <p:nvPr/>
        </p:nvSpPr>
        <p:spPr>
          <a:xfrm>
            <a:off x="11483362" y="6226078"/>
            <a:ext cx="551322" cy="481781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Explosion 2 22">
            <a:hlinkClick r:id="rId5" action="ppaction://hlinksldjump"/>
          </p:cNvPr>
          <p:cNvSpPr/>
          <p:nvPr/>
        </p:nvSpPr>
        <p:spPr>
          <a:xfrm>
            <a:off x="3375660" y="5954214"/>
            <a:ext cx="5440680" cy="813816"/>
          </a:xfrm>
          <a:prstGeom prst="irregularSeal2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bg-BG" dirty="0" smtClean="0"/>
              <a:t>Отказвам се от играта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000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5">
                <a:lumMod val="40000"/>
                <a:lumOff val="60000"/>
              </a:schemeClr>
            </a:gs>
            <a:gs pos="46000">
              <a:schemeClr val="accent5">
                <a:lumMod val="95000"/>
                <a:lumOff val="5000"/>
              </a:schemeClr>
            </a:gs>
            <a:gs pos="100000">
              <a:schemeClr val="accent5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1352" y="237109"/>
            <a:ext cx="10515600" cy="659003"/>
          </a:xfrm>
        </p:spPr>
        <p:txBody>
          <a:bodyPr>
            <a:normAutofit fontScale="90000"/>
          </a:bodyPr>
          <a:lstStyle/>
          <a:p>
            <a:pPr algn="ctr"/>
            <a:r>
              <a:rPr lang="bg-BG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Правила на играта</a:t>
            </a:r>
            <a:endParaRPr lang="en-U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03529537"/>
              </p:ext>
            </p:extLst>
          </p:nvPr>
        </p:nvGraphicFramePr>
        <p:xfrm>
          <a:off x="7251192" y="1024125"/>
          <a:ext cx="3998976" cy="4889655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972312">
                  <a:extLst>
                    <a:ext uri="{9D8B030D-6E8A-4147-A177-3AD203B41FA5}">
                      <a16:colId xmlns:a16="http://schemas.microsoft.com/office/drawing/2014/main" val="3516786499"/>
                    </a:ext>
                  </a:extLst>
                </a:gridCol>
                <a:gridCol w="3026664">
                  <a:extLst>
                    <a:ext uri="{9D8B030D-6E8A-4147-A177-3AD203B41FA5}">
                      <a16:colId xmlns:a16="http://schemas.microsoft.com/office/drawing/2014/main" val="360878527"/>
                    </a:ext>
                  </a:extLst>
                </a:gridCol>
              </a:tblGrid>
              <a:tr h="325977">
                <a:tc>
                  <a:txBody>
                    <a:bodyPr/>
                    <a:lstStyle/>
                    <a:p>
                      <a:r>
                        <a:rPr lang="bg-BG" sz="1400" dirty="0" smtClean="0">
                          <a:solidFill>
                            <a:srgbClr val="002060"/>
                          </a:solidFill>
                        </a:rPr>
                        <a:t>15</a:t>
                      </a:r>
                      <a:endParaRPr lang="en-US" sz="1400" b="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bg-BG" sz="1400" dirty="0" smtClean="0">
                          <a:solidFill>
                            <a:srgbClr val="002060"/>
                          </a:solidFill>
                        </a:rPr>
                        <a:t>100</a:t>
                      </a:r>
                      <a:r>
                        <a:rPr lang="bg-BG" sz="1400" baseline="0" dirty="0" smtClean="0">
                          <a:solidFill>
                            <a:srgbClr val="002060"/>
                          </a:solidFill>
                        </a:rPr>
                        <a:t> 000 лева</a:t>
                      </a:r>
                      <a:endParaRPr lang="en-US" sz="1400" b="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2690494"/>
                  </a:ext>
                </a:extLst>
              </a:tr>
              <a:tr h="325977">
                <a:tc>
                  <a:txBody>
                    <a:bodyPr/>
                    <a:lstStyle/>
                    <a:p>
                      <a:r>
                        <a:rPr lang="bg-BG" sz="1400" dirty="0" smtClean="0">
                          <a:solidFill>
                            <a:srgbClr val="002060"/>
                          </a:solidFill>
                        </a:rPr>
                        <a:t>14</a:t>
                      </a:r>
                      <a:endParaRPr lang="en-US" sz="140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bg-BG" sz="1400" dirty="0" smtClean="0">
                          <a:solidFill>
                            <a:srgbClr val="002060"/>
                          </a:solidFill>
                        </a:rPr>
                        <a:t>50 000 </a:t>
                      </a:r>
                      <a:r>
                        <a:rPr lang="bg-BG" sz="1400" baseline="0" dirty="0" smtClean="0">
                          <a:solidFill>
                            <a:srgbClr val="002060"/>
                          </a:solidFill>
                        </a:rPr>
                        <a:t>лева</a:t>
                      </a:r>
                      <a:endParaRPr lang="en-US" sz="140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6008370"/>
                  </a:ext>
                </a:extLst>
              </a:tr>
              <a:tr h="325977">
                <a:tc>
                  <a:txBody>
                    <a:bodyPr/>
                    <a:lstStyle/>
                    <a:p>
                      <a:r>
                        <a:rPr lang="bg-BG" sz="1400" dirty="0" smtClean="0">
                          <a:solidFill>
                            <a:srgbClr val="002060"/>
                          </a:solidFill>
                        </a:rPr>
                        <a:t>13</a:t>
                      </a:r>
                      <a:endParaRPr lang="en-US" sz="140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bg-BG" sz="1400" dirty="0" smtClean="0">
                          <a:solidFill>
                            <a:srgbClr val="002060"/>
                          </a:solidFill>
                        </a:rPr>
                        <a:t>25 000 </a:t>
                      </a:r>
                      <a:r>
                        <a:rPr lang="bg-BG" sz="1400" baseline="0" dirty="0" smtClean="0">
                          <a:solidFill>
                            <a:srgbClr val="002060"/>
                          </a:solidFill>
                        </a:rPr>
                        <a:t>лева</a:t>
                      </a:r>
                      <a:endParaRPr lang="en-US" sz="140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642983"/>
                  </a:ext>
                </a:extLst>
              </a:tr>
              <a:tr h="325977">
                <a:tc>
                  <a:txBody>
                    <a:bodyPr/>
                    <a:lstStyle/>
                    <a:p>
                      <a:r>
                        <a:rPr lang="bg-BG" sz="1400" dirty="0" smtClean="0">
                          <a:solidFill>
                            <a:srgbClr val="002060"/>
                          </a:solidFill>
                        </a:rPr>
                        <a:t>12</a:t>
                      </a:r>
                      <a:endParaRPr lang="en-US" sz="140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bg-BG" sz="1400" dirty="0" smtClean="0">
                          <a:solidFill>
                            <a:srgbClr val="002060"/>
                          </a:solidFill>
                        </a:rPr>
                        <a:t>10 000 </a:t>
                      </a:r>
                      <a:r>
                        <a:rPr lang="bg-BG" sz="1400" baseline="0" dirty="0" smtClean="0">
                          <a:solidFill>
                            <a:srgbClr val="002060"/>
                          </a:solidFill>
                        </a:rPr>
                        <a:t>лева</a:t>
                      </a:r>
                      <a:endParaRPr lang="en-US" sz="140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0681058"/>
                  </a:ext>
                </a:extLst>
              </a:tr>
              <a:tr h="325977">
                <a:tc>
                  <a:txBody>
                    <a:bodyPr/>
                    <a:lstStyle/>
                    <a:p>
                      <a:r>
                        <a:rPr lang="bg-BG" sz="1400" dirty="0" smtClean="0">
                          <a:solidFill>
                            <a:srgbClr val="002060"/>
                          </a:solidFill>
                        </a:rPr>
                        <a:t>11</a:t>
                      </a:r>
                      <a:endParaRPr lang="en-US" sz="140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bg-BG" sz="1400" dirty="0" smtClean="0">
                          <a:solidFill>
                            <a:srgbClr val="002060"/>
                          </a:solidFill>
                        </a:rPr>
                        <a:t>5 000 </a:t>
                      </a:r>
                      <a:r>
                        <a:rPr lang="bg-BG" sz="1400" baseline="0" dirty="0" smtClean="0">
                          <a:solidFill>
                            <a:srgbClr val="002060"/>
                          </a:solidFill>
                        </a:rPr>
                        <a:t>лева</a:t>
                      </a:r>
                      <a:endParaRPr lang="en-US" sz="140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450619"/>
                  </a:ext>
                </a:extLst>
              </a:tr>
              <a:tr h="325977">
                <a:tc>
                  <a:txBody>
                    <a:bodyPr/>
                    <a:lstStyle/>
                    <a:p>
                      <a:r>
                        <a:rPr lang="bg-BG" sz="1400" b="1" dirty="0" smtClean="0">
                          <a:solidFill>
                            <a:srgbClr val="002060"/>
                          </a:solidFill>
                        </a:rPr>
                        <a:t>10</a:t>
                      </a:r>
                      <a:endParaRPr lang="en-US" sz="1400" b="1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bg-BG" sz="1400" b="1" dirty="0" smtClean="0">
                          <a:solidFill>
                            <a:srgbClr val="002060"/>
                          </a:solidFill>
                        </a:rPr>
                        <a:t>2 500 лева ВТОРА СИГУРНА СУМА</a:t>
                      </a:r>
                      <a:endParaRPr lang="en-US" sz="1400" b="1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6420454"/>
                  </a:ext>
                </a:extLst>
              </a:tr>
              <a:tr h="325977">
                <a:tc>
                  <a:txBody>
                    <a:bodyPr/>
                    <a:lstStyle/>
                    <a:p>
                      <a:r>
                        <a:rPr lang="bg-BG" sz="1400" dirty="0" smtClean="0">
                          <a:solidFill>
                            <a:srgbClr val="002060"/>
                          </a:solidFill>
                        </a:rPr>
                        <a:t>9</a:t>
                      </a:r>
                      <a:endParaRPr lang="en-US" sz="140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bg-BG" sz="1400" dirty="0" smtClean="0">
                          <a:solidFill>
                            <a:srgbClr val="002060"/>
                          </a:solidFill>
                        </a:rPr>
                        <a:t>2 000 лева</a:t>
                      </a:r>
                      <a:endParaRPr lang="en-US" sz="140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6010503"/>
                  </a:ext>
                </a:extLst>
              </a:tr>
              <a:tr h="325977">
                <a:tc>
                  <a:txBody>
                    <a:bodyPr/>
                    <a:lstStyle/>
                    <a:p>
                      <a:r>
                        <a:rPr lang="bg-BG" sz="1400" dirty="0" smtClean="0">
                          <a:solidFill>
                            <a:srgbClr val="002060"/>
                          </a:solidFill>
                        </a:rPr>
                        <a:t>8</a:t>
                      </a:r>
                      <a:endParaRPr lang="en-US" sz="140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bg-BG" sz="1400" dirty="0" smtClean="0">
                          <a:solidFill>
                            <a:srgbClr val="002060"/>
                          </a:solidFill>
                        </a:rPr>
                        <a:t>1 500лева</a:t>
                      </a:r>
                      <a:endParaRPr lang="en-US" sz="140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4739121"/>
                  </a:ext>
                </a:extLst>
              </a:tr>
              <a:tr h="325977">
                <a:tc>
                  <a:txBody>
                    <a:bodyPr/>
                    <a:lstStyle/>
                    <a:p>
                      <a:r>
                        <a:rPr lang="bg-BG" sz="1400" dirty="0" smtClean="0">
                          <a:solidFill>
                            <a:srgbClr val="002060"/>
                          </a:solidFill>
                        </a:rPr>
                        <a:t>7</a:t>
                      </a:r>
                      <a:endParaRPr lang="en-US" sz="140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bg-BG" sz="1400" dirty="0" smtClean="0">
                          <a:solidFill>
                            <a:srgbClr val="002060"/>
                          </a:solidFill>
                        </a:rPr>
                        <a:t>1 000 лева</a:t>
                      </a:r>
                      <a:endParaRPr lang="en-US" sz="140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9789341"/>
                  </a:ext>
                </a:extLst>
              </a:tr>
              <a:tr h="325977">
                <a:tc>
                  <a:txBody>
                    <a:bodyPr/>
                    <a:lstStyle/>
                    <a:p>
                      <a:r>
                        <a:rPr lang="bg-BG" sz="1400" dirty="0" smtClean="0">
                          <a:solidFill>
                            <a:srgbClr val="002060"/>
                          </a:solidFill>
                        </a:rPr>
                        <a:t>6</a:t>
                      </a:r>
                      <a:endParaRPr lang="en-US" sz="140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bg-BG" sz="1400" dirty="0" smtClean="0">
                          <a:solidFill>
                            <a:srgbClr val="002060"/>
                          </a:solidFill>
                        </a:rPr>
                        <a:t>500 лева</a:t>
                      </a:r>
                      <a:endParaRPr lang="en-US" sz="140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0767714"/>
                  </a:ext>
                </a:extLst>
              </a:tr>
              <a:tr h="325977">
                <a:tc>
                  <a:txBody>
                    <a:bodyPr/>
                    <a:lstStyle/>
                    <a:p>
                      <a:r>
                        <a:rPr lang="bg-BG" sz="1400" b="1" dirty="0" smtClean="0">
                          <a:solidFill>
                            <a:srgbClr val="002060"/>
                          </a:solidFill>
                        </a:rPr>
                        <a:t>5</a:t>
                      </a:r>
                      <a:endParaRPr lang="en-US" sz="1400" b="1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bg-BG" sz="1400" b="1" dirty="0" smtClean="0">
                          <a:solidFill>
                            <a:srgbClr val="002060"/>
                          </a:solidFill>
                        </a:rPr>
                        <a:t>250 лева ПЪРВА СИГУРНА СУМА</a:t>
                      </a:r>
                      <a:endParaRPr lang="en-US" sz="1400" b="1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1404955"/>
                  </a:ext>
                </a:extLst>
              </a:tr>
              <a:tr h="325977">
                <a:tc>
                  <a:txBody>
                    <a:bodyPr/>
                    <a:lstStyle/>
                    <a:p>
                      <a:r>
                        <a:rPr lang="bg-BG" sz="1400" dirty="0" smtClean="0">
                          <a:solidFill>
                            <a:srgbClr val="002060"/>
                          </a:solidFill>
                        </a:rPr>
                        <a:t>4</a:t>
                      </a:r>
                      <a:endParaRPr lang="en-US" sz="140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bg-BG" sz="1400" dirty="0" smtClean="0">
                          <a:solidFill>
                            <a:srgbClr val="002060"/>
                          </a:solidFill>
                        </a:rPr>
                        <a:t>200 лева</a:t>
                      </a:r>
                      <a:endParaRPr lang="en-US" sz="140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0615289"/>
                  </a:ext>
                </a:extLst>
              </a:tr>
              <a:tr h="325977">
                <a:tc>
                  <a:txBody>
                    <a:bodyPr/>
                    <a:lstStyle/>
                    <a:p>
                      <a:r>
                        <a:rPr lang="bg-BG" sz="1400" dirty="0" smtClean="0">
                          <a:solidFill>
                            <a:srgbClr val="002060"/>
                          </a:solidFill>
                        </a:rPr>
                        <a:t>3</a:t>
                      </a:r>
                      <a:endParaRPr lang="en-US" sz="140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bg-BG" sz="1400" dirty="0" smtClean="0">
                          <a:solidFill>
                            <a:srgbClr val="002060"/>
                          </a:solidFill>
                        </a:rPr>
                        <a:t>150 лева</a:t>
                      </a:r>
                      <a:endParaRPr lang="en-US" sz="140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2866943"/>
                  </a:ext>
                </a:extLst>
              </a:tr>
              <a:tr h="325977">
                <a:tc>
                  <a:txBody>
                    <a:bodyPr/>
                    <a:lstStyle/>
                    <a:p>
                      <a:r>
                        <a:rPr lang="bg-BG" sz="1400" dirty="0" smtClean="0">
                          <a:solidFill>
                            <a:srgbClr val="002060"/>
                          </a:solidFill>
                        </a:rPr>
                        <a:t>2</a:t>
                      </a:r>
                      <a:endParaRPr lang="en-US" sz="140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bg-BG" sz="1400" dirty="0" smtClean="0">
                          <a:solidFill>
                            <a:srgbClr val="002060"/>
                          </a:solidFill>
                        </a:rPr>
                        <a:t>100 лева</a:t>
                      </a:r>
                      <a:endParaRPr lang="en-US" sz="140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3326802"/>
                  </a:ext>
                </a:extLst>
              </a:tr>
              <a:tr h="325977">
                <a:tc>
                  <a:txBody>
                    <a:bodyPr/>
                    <a:lstStyle/>
                    <a:p>
                      <a:r>
                        <a:rPr lang="bg-BG" sz="1400" dirty="0" smtClean="0">
                          <a:solidFill>
                            <a:srgbClr val="002060"/>
                          </a:solidFill>
                        </a:rPr>
                        <a:t>1</a:t>
                      </a:r>
                      <a:endParaRPr lang="en-US" sz="140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bg-BG" sz="1400" dirty="0" smtClean="0">
                          <a:solidFill>
                            <a:srgbClr val="002060"/>
                          </a:solidFill>
                        </a:rPr>
                        <a:t>50 лева</a:t>
                      </a:r>
                      <a:endParaRPr lang="en-US" sz="1400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326607"/>
                  </a:ext>
                </a:extLst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4894" y="1024124"/>
            <a:ext cx="6186297" cy="4889660"/>
          </a:xfrm>
          <a:prstGeom prst="rect">
            <a:avLst/>
          </a:prstGeom>
        </p:spPr>
      </p:pic>
      <p:sp>
        <p:nvSpPr>
          <p:cNvPr id="5" name="Action Button: Forward or Next 4">
            <a:hlinkClick r:id="rId3" action="ppaction://hlinksldjump" highlightClick="1"/>
          </p:cNvPr>
          <p:cNvSpPr/>
          <p:nvPr/>
        </p:nvSpPr>
        <p:spPr>
          <a:xfrm>
            <a:off x="11483362" y="6226078"/>
            <a:ext cx="551322" cy="481781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470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>
          <a:gsLst>
            <a:gs pos="0">
              <a:schemeClr val="accent5">
                <a:lumMod val="40000"/>
                <a:lumOff val="60000"/>
              </a:schemeClr>
            </a:gs>
            <a:gs pos="46000">
              <a:schemeClr val="accent5">
                <a:lumMod val="95000"/>
                <a:lumOff val="5000"/>
              </a:schemeClr>
            </a:gs>
            <a:gs pos="100000">
              <a:schemeClr val="accent5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965960" y="1036320"/>
            <a:ext cx="81534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88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Верен отговор!</a:t>
            </a:r>
          </a:p>
          <a:p>
            <a:pPr algn="ctr"/>
            <a:r>
              <a:rPr lang="bg-BG" sz="88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Първа сигурна сума 250лв!</a:t>
            </a:r>
            <a:endParaRPr lang="en-US" sz="88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Action Button: Back or Previous 6">
            <a:hlinkClick r:id="rId2" action="ppaction://hlinksldjump" highlightClick="1"/>
          </p:cNvPr>
          <p:cNvSpPr/>
          <p:nvPr/>
        </p:nvSpPr>
        <p:spPr>
          <a:xfrm>
            <a:off x="10826496" y="6318504"/>
            <a:ext cx="548640" cy="365760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523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>
          <a:gsLst>
            <a:gs pos="0">
              <a:schemeClr val="accent5">
                <a:lumMod val="40000"/>
                <a:lumOff val="60000"/>
              </a:schemeClr>
            </a:gs>
            <a:gs pos="46000">
              <a:schemeClr val="accent5">
                <a:lumMod val="95000"/>
                <a:lumOff val="5000"/>
              </a:schemeClr>
            </a:gs>
            <a:gs pos="100000">
              <a:schemeClr val="accent5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hlinkClick r:id="rId2" action="ppaction://hlinksldjump"/>
          </p:cNvPr>
          <p:cNvSpPr txBox="1"/>
          <p:nvPr/>
        </p:nvSpPr>
        <p:spPr>
          <a:xfrm>
            <a:off x="1883266" y="1366034"/>
            <a:ext cx="859536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8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Грешен  отговор!</a:t>
            </a:r>
          </a:p>
          <a:p>
            <a:pPr algn="ctr"/>
            <a:r>
              <a:rPr lang="bg-BG" sz="8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Вие си тръгвате с 0 лева</a:t>
            </a:r>
            <a:endParaRPr lang="en-US" sz="88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Action Button: Custom 4">
            <a:hlinkClick r:id="" action="ppaction://hlinkshowjump?jump=endshow" highlightClick="1"/>
          </p:cNvPr>
          <p:cNvSpPr/>
          <p:nvPr/>
        </p:nvSpPr>
        <p:spPr>
          <a:xfrm>
            <a:off x="9972675" y="6327648"/>
            <a:ext cx="771525" cy="365760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b="1" dirty="0" smtClean="0"/>
              <a:t>Край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110574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5">
                <a:lumMod val="40000"/>
                <a:lumOff val="60000"/>
              </a:schemeClr>
            </a:gs>
            <a:gs pos="46000">
              <a:schemeClr val="accent5">
                <a:lumMod val="95000"/>
                <a:lumOff val="5000"/>
              </a:schemeClr>
            </a:gs>
            <a:gs pos="100000">
              <a:schemeClr val="accent5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08992" y="2030763"/>
            <a:ext cx="10870096" cy="2112264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Разбираме, че се отказвате от играта. </a:t>
            </a:r>
            <a: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Вашата </a:t>
            </a:r>
            <a:r>
              <a:rPr lang="ru-RU" sz="36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гарантирана сума за участието в играта е </a:t>
            </a:r>
            <a: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200лв. </a:t>
            </a:r>
            <a:b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Благодарим </a:t>
            </a:r>
            <a:r>
              <a:rPr lang="ru-RU" sz="36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ви за участието!</a:t>
            </a:r>
            <a:endParaRPr lang="en-US" sz="3600" b="1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Action Button: Custom 4">
            <a:hlinkClick r:id="" action="ppaction://hlinkshowjump?jump=endshow" highlightClick="1"/>
          </p:cNvPr>
          <p:cNvSpPr/>
          <p:nvPr/>
        </p:nvSpPr>
        <p:spPr>
          <a:xfrm>
            <a:off x="9972675" y="6327648"/>
            <a:ext cx="771525" cy="365760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b="1" dirty="0" smtClean="0"/>
              <a:t>Край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71432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8200" y="-41807"/>
            <a:ext cx="10515600" cy="763635"/>
          </a:xfrm>
        </p:spPr>
        <p:txBody>
          <a:bodyPr>
            <a:normAutofit fontScale="90000"/>
          </a:bodyPr>
          <a:lstStyle/>
          <a:p>
            <a:pPr algn="ctr"/>
            <a:r>
              <a:rPr lang="bg-BG" sz="60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Въпрос за 500лв.</a:t>
            </a:r>
            <a:endParaRPr lang="en-US" sz="6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651819" y="1352421"/>
            <a:ext cx="93603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 algn="ctr">
              <a:buFont typeface="+mj-lt"/>
              <a:buAutoNum type="arabicPeriod" startAt="6"/>
            </a:pPr>
            <a:r>
              <a:rPr lang="ru-RU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За какво се използва тагът </a:t>
            </a:r>
            <a:r>
              <a:rPr lang="ru-RU" sz="4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&lt;</a:t>
            </a:r>
            <a:r>
              <a:rPr lang="en-US" sz="4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title</a:t>
            </a:r>
            <a:r>
              <a:rPr lang="ru-RU" sz="4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&gt;?</a:t>
            </a:r>
            <a:endParaRPr lang="en-US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14240" y="3484040"/>
            <a:ext cx="45228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hlinkClick r:id="rId2" action="ppaction://hlinksldjump"/>
              </a:rPr>
              <a:t>A) </a:t>
            </a:r>
            <a:r>
              <a:rPr lang="bg-BG" sz="2800" dirty="0" smtClean="0">
                <a:hlinkClick r:id="rId2" action="ppaction://hlinksldjump"/>
              </a:rPr>
              <a:t>Връзка със </a:t>
            </a:r>
            <a:r>
              <a:rPr lang="en-US" sz="2800" dirty="0" smtClean="0">
                <a:hlinkClick r:id="rId2" action="ppaction://hlinksldjump"/>
              </a:rPr>
              <a:t>CSS</a:t>
            </a:r>
            <a:endParaRPr lang="en-US" sz="2800" dirty="0"/>
          </a:p>
        </p:txBody>
      </p:sp>
      <p:sp>
        <p:nvSpPr>
          <p:cNvPr id="14" name="TextBox 13"/>
          <p:cNvSpPr txBox="1"/>
          <p:nvPr/>
        </p:nvSpPr>
        <p:spPr>
          <a:xfrm>
            <a:off x="7196966" y="3484040"/>
            <a:ext cx="45228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800" dirty="0" smtClean="0">
                <a:hlinkClick r:id="rId3" action="ppaction://hlinksldjump"/>
              </a:rPr>
              <a:t>Б) Поставяне на заглавие</a:t>
            </a:r>
            <a:endParaRPr lang="en-US" sz="2800" dirty="0"/>
          </a:p>
        </p:txBody>
      </p:sp>
      <p:sp>
        <p:nvSpPr>
          <p:cNvPr id="15" name="TextBox 14"/>
          <p:cNvSpPr txBox="1"/>
          <p:nvPr/>
        </p:nvSpPr>
        <p:spPr>
          <a:xfrm>
            <a:off x="1114240" y="4990901"/>
            <a:ext cx="45228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800" dirty="0" smtClean="0">
                <a:hlinkClick r:id="rId2" action="ppaction://hlinksldjump"/>
              </a:rPr>
              <a:t>В) Създаване на линк</a:t>
            </a:r>
            <a:endParaRPr lang="en-US" sz="2800" dirty="0"/>
          </a:p>
        </p:txBody>
      </p:sp>
      <p:sp>
        <p:nvSpPr>
          <p:cNvPr id="16" name="TextBox 15"/>
          <p:cNvSpPr txBox="1"/>
          <p:nvPr/>
        </p:nvSpPr>
        <p:spPr>
          <a:xfrm>
            <a:off x="7240729" y="4990901"/>
            <a:ext cx="44353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800" dirty="0" smtClean="0">
                <a:hlinkClick r:id="rId2" action="ppaction://hlinksldjump"/>
              </a:rPr>
              <a:t>Г) Създаване на таблица</a:t>
            </a:r>
            <a:endParaRPr lang="en-US" sz="2800" dirty="0"/>
          </a:p>
        </p:txBody>
      </p:sp>
      <p:sp>
        <p:nvSpPr>
          <p:cNvPr id="22" name="Action Button: Forward or Next 21">
            <a:hlinkClick r:id="rId4" action="ppaction://hlinksldjump" highlightClick="1"/>
          </p:cNvPr>
          <p:cNvSpPr/>
          <p:nvPr/>
        </p:nvSpPr>
        <p:spPr>
          <a:xfrm>
            <a:off x="11483362" y="6226078"/>
            <a:ext cx="551322" cy="481781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Explosion 2 22">
            <a:hlinkClick r:id="rId5" action="ppaction://hlinksldjump"/>
          </p:cNvPr>
          <p:cNvSpPr/>
          <p:nvPr/>
        </p:nvSpPr>
        <p:spPr>
          <a:xfrm>
            <a:off x="3375660" y="5954214"/>
            <a:ext cx="5440680" cy="813816"/>
          </a:xfrm>
          <a:prstGeom prst="irregularSeal2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bg-BG" dirty="0" smtClean="0"/>
              <a:t>Отказвам се от играта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4836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>
          <a:gsLst>
            <a:gs pos="0">
              <a:schemeClr val="accent5">
                <a:lumMod val="40000"/>
                <a:lumOff val="60000"/>
              </a:schemeClr>
            </a:gs>
            <a:gs pos="46000">
              <a:schemeClr val="accent5">
                <a:lumMod val="95000"/>
                <a:lumOff val="5000"/>
              </a:schemeClr>
            </a:gs>
            <a:gs pos="100000">
              <a:schemeClr val="accent5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404872" y="2340864"/>
            <a:ext cx="768096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88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Верен отговор!</a:t>
            </a:r>
            <a:endParaRPr lang="en-US" sz="88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Action Button: Back or Previous 6">
            <a:hlinkClick r:id="rId2" action="ppaction://hlinksldjump" highlightClick="1"/>
          </p:cNvPr>
          <p:cNvSpPr/>
          <p:nvPr/>
        </p:nvSpPr>
        <p:spPr>
          <a:xfrm>
            <a:off x="10826496" y="6318504"/>
            <a:ext cx="548640" cy="365760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102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>
          <a:gsLst>
            <a:gs pos="0">
              <a:schemeClr val="accent5">
                <a:lumMod val="40000"/>
                <a:lumOff val="60000"/>
              </a:schemeClr>
            </a:gs>
            <a:gs pos="46000">
              <a:schemeClr val="accent5">
                <a:lumMod val="95000"/>
                <a:lumOff val="5000"/>
              </a:schemeClr>
            </a:gs>
            <a:gs pos="100000">
              <a:schemeClr val="accent5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hlinkClick r:id="rId2" action="ppaction://hlinksldjump"/>
          </p:cNvPr>
          <p:cNvSpPr txBox="1"/>
          <p:nvPr/>
        </p:nvSpPr>
        <p:spPr>
          <a:xfrm>
            <a:off x="1952840" y="1097678"/>
            <a:ext cx="859536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8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Грешен  отговор!</a:t>
            </a:r>
          </a:p>
          <a:p>
            <a:pPr algn="ctr"/>
            <a:r>
              <a:rPr lang="bg-BG" sz="8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Вие си тръгвате с </a:t>
            </a:r>
            <a:r>
              <a:rPr lang="bg-BG" sz="88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250 </a:t>
            </a:r>
            <a:r>
              <a:rPr lang="bg-BG" sz="8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лева</a:t>
            </a:r>
            <a:endParaRPr lang="en-US" sz="88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Action Button: Custom 4">
            <a:hlinkClick r:id="" action="ppaction://hlinkshowjump?jump=endshow" highlightClick="1"/>
          </p:cNvPr>
          <p:cNvSpPr/>
          <p:nvPr/>
        </p:nvSpPr>
        <p:spPr>
          <a:xfrm>
            <a:off x="9972675" y="6327648"/>
            <a:ext cx="771525" cy="365760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b="1" dirty="0" smtClean="0"/>
              <a:t>Край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672675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5">
                <a:lumMod val="40000"/>
                <a:lumOff val="60000"/>
              </a:schemeClr>
            </a:gs>
            <a:gs pos="46000">
              <a:schemeClr val="accent5">
                <a:lumMod val="95000"/>
                <a:lumOff val="5000"/>
              </a:schemeClr>
            </a:gs>
            <a:gs pos="100000">
              <a:schemeClr val="accent5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08992" y="2030763"/>
            <a:ext cx="10870096" cy="2112264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Разбираме, че се отказвате от играта. </a:t>
            </a:r>
            <a: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Вашата </a:t>
            </a:r>
            <a:r>
              <a:rPr lang="ru-RU" sz="36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гарантирана сума за участието в играта е </a:t>
            </a:r>
            <a: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250лв. </a:t>
            </a:r>
            <a:b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Благодарим </a:t>
            </a:r>
            <a:r>
              <a:rPr lang="ru-RU" sz="36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ви за участието!</a:t>
            </a:r>
            <a:endParaRPr lang="en-US" sz="3600" b="1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Action Button: Custom 4">
            <a:hlinkClick r:id="" action="ppaction://hlinkshowjump?jump=endshow" highlightClick="1"/>
          </p:cNvPr>
          <p:cNvSpPr/>
          <p:nvPr/>
        </p:nvSpPr>
        <p:spPr>
          <a:xfrm>
            <a:off x="9972675" y="6327648"/>
            <a:ext cx="771525" cy="365760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b="1" dirty="0" smtClean="0"/>
              <a:t>Край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220705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633347"/>
          </a:xfrm>
        </p:spPr>
        <p:txBody>
          <a:bodyPr>
            <a:normAutofit fontScale="90000"/>
          </a:bodyPr>
          <a:lstStyle/>
          <a:p>
            <a:pPr algn="ctr"/>
            <a:r>
              <a:rPr lang="bg-BG" sz="60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Въпрос за 1 000лв.</a:t>
            </a:r>
            <a:endParaRPr lang="en-US" sz="6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617551" y="1384597"/>
            <a:ext cx="93603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 algn="ctr">
              <a:buFont typeface="+mj-lt"/>
              <a:buAutoNum type="arabicPeriod" startAt="7"/>
            </a:pPr>
            <a:r>
              <a:rPr lang="ru-RU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Кой е атрибута в тагът: </a:t>
            </a:r>
            <a:r>
              <a:rPr lang="en-US" sz="3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img</a:t>
            </a:r>
            <a:r>
              <a:rPr 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3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src</a:t>
            </a:r>
            <a:r>
              <a:rPr 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= student.jpg?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71419" y="3464376"/>
            <a:ext cx="45228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hlinkClick r:id="rId2" action="ppaction://hlinksldjump"/>
              </a:rPr>
              <a:t>A) </a:t>
            </a:r>
            <a:r>
              <a:rPr lang="en-US" sz="2800" dirty="0" err="1" smtClean="0">
                <a:hlinkClick r:id="rId2" action="ppaction://hlinksldjump"/>
              </a:rPr>
              <a:t>img</a:t>
            </a:r>
            <a:endParaRPr lang="en-US" sz="2800" dirty="0"/>
          </a:p>
        </p:txBody>
      </p:sp>
      <p:sp>
        <p:nvSpPr>
          <p:cNvPr id="14" name="TextBox 13"/>
          <p:cNvSpPr txBox="1"/>
          <p:nvPr/>
        </p:nvSpPr>
        <p:spPr>
          <a:xfrm>
            <a:off x="7153201" y="3464376"/>
            <a:ext cx="45228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800" dirty="0" smtClean="0">
                <a:hlinkClick r:id="rId3" action="ppaction://hlinksldjump"/>
              </a:rPr>
              <a:t>Б) </a:t>
            </a:r>
            <a:r>
              <a:rPr lang="en-US" sz="2800" dirty="0" err="1" smtClean="0">
                <a:hlinkClick r:id="rId3" action="ppaction://hlinksldjump"/>
              </a:rPr>
              <a:t>scr</a:t>
            </a:r>
            <a:r>
              <a:rPr lang="en-US" sz="2800" dirty="0" smtClean="0">
                <a:hlinkClick r:id="rId3" action="ppaction://hlinksldjump"/>
              </a:rPr>
              <a:t> = student.jpg</a:t>
            </a:r>
            <a:endParaRPr lang="en-US" sz="2800" dirty="0"/>
          </a:p>
        </p:txBody>
      </p:sp>
      <p:sp>
        <p:nvSpPr>
          <p:cNvPr id="15" name="TextBox 14">
            <a:hlinkClick r:id="rId2" action="ppaction://hlinksldjump"/>
          </p:cNvPr>
          <p:cNvSpPr txBox="1"/>
          <p:nvPr/>
        </p:nvSpPr>
        <p:spPr>
          <a:xfrm>
            <a:off x="1114240" y="4996626"/>
            <a:ext cx="45228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800" dirty="0" smtClean="0">
                <a:hlinkClick r:id="rId2" action="ppaction://hlinksldjump"/>
              </a:rPr>
              <a:t>В) </a:t>
            </a:r>
            <a:r>
              <a:rPr lang="en-US" sz="2800" dirty="0" smtClean="0">
                <a:hlinkClick r:id="rId2" action="ppaction://hlinksldjump"/>
              </a:rPr>
              <a:t>student.jpg</a:t>
            </a:r>
            <a:endParaRPr lang="en-US" sz="2800" dirty="0"/>
          </a:p>
        </p:txBody>
      </p:sp>
      <p:sp>
        <p:nvSpPr>
          <p:cNvPr id="16" name="TextBox 15">
            <a:hlinkClick r:id="rId2" action="ppaction://hlinksldjump"/>
          </p:cNvPr>
          <p:cNvSpPr txBox="1"/>
          <p:nvPr/>
        </p:nvSpPr>
        <p:spPr>
          <a:xfrm>
            <a:off x="7240729" y="4996626"/>
            <a:ext cx="44353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800" dirty="0" smtClean="0">
                <a:hlinkClick r:id="rId2" action="ppaction://hlinksldjump"/>
              </a:rPr>
              <a:t>Г) </a:t>
            </a:r>
            <a:r>
              <a:rPr lang="en-US" sz="2800" dirty="0" err="1" smtClean="0">
                <a:hlinkClick r:id="rId2" action="ppaction://hlinksldjump"/>
              </a:rPr>
              <a:t>img</a:t>
            </a:r>
            <a:r>
              <a:rPr lang="en-US" sz="2800" dirty="0" smtClean="0">
                <a:hlinkClick r:id="rId2" action="ppaction://hlinksldjump"/>
              </a:rPr>
              <a:t> </a:t>
            </a:r>
            <a:r>
              <a:rPr lang="en-US" sz="2800" dirty="0" err="1" smtClean="0">
                <a:hlinkClick r:id="rId2" action="ppaction://hlinksldjump"/>
              </a:rPr>
              <a:t>scr</a:t>
            </a:r>
            <a:endParaRPr lang="en-US" sz="2800" dirty="0"/>
          </a:p>
        </p:txBody>
      </p:sp>
      <p:sp>
        <p:nvSpPr>
          <p:cNvPr id="22" name="Action Button: Forward or Next 21">
            <a:hlinkClick r:id="rId4" action="ppaction://hlinksldjump" highlightClick="1"/>
          </p:cNvPr>
          <p:cNvSpPr/>
          <p:nvPr/>
        </p:nvSpPr>
        <p:spPr>
          <a:xfrm>
            <a:off x="11483362" y="6226078"/>
            <a:ext cx="551322" cy="481781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Explosion 2 22">
            <a:hlinkClick r:id="rId5" action="ppaction://hlinksldjump"/>
          </p:cNvPr>
          <p:cNvSpPr/>
          <p:nvPr/>
        </p:nvSpPr>
        <p:spPr>
          <a:xfrm>
            <a:off x="3375660" y="5954214"/>
            <a:ext cx="5440680" cy="813816"/>
          </a:xfrm>
          <a:prstGeom prst="irregularSeal2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bg-BG" dirty="0" smtClean="0"/>
              <a:t>Отказвам се от играта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7996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>
          <a:gsLst>
            <a:gs pos="0">
              <a:schemeClr val="accent5">
                <a:lumMod val="40000"/>
                <a:lumOff val="60000"/>
              </a:schemeClr>
            </a:gs>
            <a:gs pos="46000">
              <a:schemeClr val="accent5">
                <a:lumMod val="95000"/>
                <a:lumOff val="5000"/>
              </a:schemeClr>
            </a:gs>
            <a:gs pos="100000">
              <a:schemeClr val="accent5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404872" y="2340864"/>
            <a:ext cx="768096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88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Верен отговор!</a:t>
            </a:r>
            <a:endParaRPr lang="en-US" sz="88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Action Button: Back or Previous 6">
            <a:hlinkClick r:id="rId2" action="ppaction://hlinksldjump" highlightClick="1"/>
          </p:cNvPr>
          <p:cNvSpPr/>
          <p:nvPr/>
        </p:nvSpPr>
        <p:spPr>
          <a:xfrm>
            <a:off x="10826496" y="6318504"/>
            <a:ext cx="548640" cy="365760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911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>
          <a:gsLst>
            <a:gs pos="0">
              <a:schemeClr val="accent5">
                <a:lumMod val="40000"/>
                <a:lumOff val="60000"/>
              </a:schemeClr>
            </a:gs>
            <a:gs pos="46000">
              <a:schemeClr val="accent5">
                <a:lumMod val="95000"/>
                <a:lumOff val="5000"/>
              </a:schemeClr>
            </a:gs>
            <a:gs pos="100000">
              <a:schemeClr val="accent5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hlinkClick r:id="rId2" action="ppaction://hlinksldjump"/>
          </p:cNvPr>
          <p:cNvSpPr txBox="1"/>
          <p:nvPr/>
        </p:nvSpPr>
        <p:spPr>
          <a:xfrm>
            <a:off x="1952840" y="1097678"/>
            <a:ext cx="859536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8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Грешен  отговор!</a:t>
            </a:r>
          </a:p>
          <a:p>
            <a:pPr algn="ctr"/>
            <a:r>
              <a:rPr lang="bg-BG" sz="8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Вие си тръгвате с </a:t>
            </a:r>
            <a:r>
              <a:rPr lang="bg-BG" sz="88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250 </a:t>
            </a:r>
            <a:r>
              <a:rPr lang="bg-BG" sz="8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лева</a:t>
            </a:r>
            <a:endParaRPr lang="en-US" sz="88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Action Button: Custom 3">
            <a:hlinkClick r:id="" action="ppaction://hlinkshowjump?jump=endshow" highlightClick="1"/>
          </p:cNvPr>
          <p:cNvSpPr/>
          <p:nvPr/>
        </p:nvSpPr>
        <p:spPr>
          <a:xfrm>
            <a:off x="9972675" y="6327648"/>
            <a:ext cx="771525" cy="365760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b="1" dirty="0" smtClean="0"/>
              <a:t>Край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648989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8200" y="216311"/>
            <a:ext cx="10515600" cy="333440"/>
          </a:xfrm>
        </p:spPr>
        <p:txBody>
          <a:bodyPr>
            <a:normAutofit fontScale="90000"/>
          </a:bodyPr>
          <a:lstStyle/>
          <a:p>
            <a:pPr algn="ctr"/>
            <a:r>
              <a:rPr lang="bg-BG" sz="60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Въпрос за </a:t>
            </a:r>
            <a:r>
              <a:rPr lang="bg-BG" sz="6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</a:t>
            </a:r>
            <a:r>
              <a:rPr lang="bg-BG" sz="60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0лв.</a:t>
            </a:r>
            <a:endParaRPr lang="en-US" sz="6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651819" y="1352421"/>
            <a:ext cx="93603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Font typeface="+mj-lt"/>
              <a:buAutoNum type="arabicPeriod"/>
            </a:pPr>
            <a:r>
              <a:rPr lang="ru-RU" sz="4000" dirty="0" smtClean="0">
                <a:solidFill>
                  <a:schemeClr val="bg1"/>
                </a:solidFill>
              </a:rPr>
              <a:t> </a:t>
            </a:r>
            <a:r>
              <a:rPr lang="ru-RU" sz="4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 </a:t>
            </a:r>
            <a:r>
              <a:rPr lang="ru-RU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какво се използва езикът HTML?</a:t>
            </a:r>
            <a:endParaRPr lang="en-US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919944" y="3315553"/>
            <a:ext cx="4522839" cy="95410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bg-BG" sz="2800" dirty="0">
                <a:ln w="0"/>
                <a:solidFill>
                  <a:schemeClr val="bg1"/>
                </a:solidFill>
                <a:hlinkClick r:id="rId2" action="ppaction://hlinksldjump"/>
              </a:rPr>
              <a:t>А) Създаване на уеб страници</a:t>
            </a:r>
            <a:endParaRPr lang="en-US" sz="2800" dirty="0">
              <a:ln w="0"/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196966" y="3289845"/>
            <a:ext cx="452283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800" dirty="0" smtClean="0">
                <a:solidFill>
                  <a:schemeClr val="bg1"/>
                </a:solidFill>
                <a:hlinkClick r:id="rId3" action="ppaction://hlinksldjump"/>
              </a:rPr>
              <a:t>Б</a:t>
            </a:r>
            <a:r>
              <a:rPr lang="bg-BG" sz="2800" dirty="0">
                <a:solidFill>
                  <a:schemeClr val="bg1"/>
                </a:solidFill>
                <a:hlinkClick r:id="rId3" action="ppaction://hlinksldjump"/>
              </a:rPr>
              <a:t>) Създаване на презентации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19944" y="4848739"/>
            <a:ext cx="452283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800" dirty="0" smtClean="0">
                <a:solidFill>
                  <a:schemeClr val="bg1"/>
                </a:solidFill>
                <a:hlinkClick r:id="rId3" action="ppaction://hlinksldjump"/>
              </a:rPr>
              <a:t>В</a:t>
            </a:r>
            <a:r>
              <a:rPr lang="bg-BG" sz="2800" dirty="0">
                <a:solidFill>
                  <a:schemeClr val="bg1"/>
                </a:solidFill>
                <a:hlinkClick r:id="rId3" action="ppaction://hlinksldjump"/>
              </a:rPr>
              <a:t>) Създаване на видео клипове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240729" y="5062010"/>
            <a:ext cx="44353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800" dirty="0" smtClean="0">
                <a:solidFill>
                  <a:schemeClr val="bg1"/>
                </a:solidFill>
                <a:hlinkClick r:id="rId3" action="ppaction://hlinksldjump"/>
              </a:rPr>
              <a:t>Г</a:t>
            </a:r>
            <a:r>
              <a:rPr lang="bg-BG" sz="2800" dirty="0">
                <a:solidFill>
                  <a:schemeClr val="bg1"/>
                </a:solidFill>
                <a:hlinkClick r:id="rId3" action="ppaction://hlinksldjump"/>
              </a:rPr>
              <a:t>) Създаване на таблици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2" name="Action Button: Forward or Next 21">
            <a:hlinkClick r:id="rId4" action="ppaction://hlinksldjump" highlightClick="1"/>
          </p:cNvPr>
          <p:cNvSpPr/>
          <p:nvPr/>
        </p:nvSpPr>
        <p:spPr>
          <a:xfrm>
            <a:off x="11483362" y="6226078"/>
            <a:ext cx="551322" cy="481781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Explosion 2 1">
            <a:hlinkClick r:id="rId5" action="ppaction://hlinksldjump"/>
          </p:cNvPr>
          <p:cNvSpPr/>
          <p:nvPr/>
        </p:nvSpPr>
        <p:spPr>
          <a:xfrm>
            <a:off x="3375660" y="5954214"/>
            <a:ext cx="5440680" cy="813816"/>
          </a:xfrm>
          <a:prstGeom prst="irregularSeal2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bg-BG" dirty="0" smtClean="0"/>
              <a:t>Отказвам се от играта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1014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5">
                <a:lumMod val="40000"/>
                <a:lumOff val="60000"/>
              </a:schemeClr>
            </a:gs>
            <a:gs pos="46000">
              <a:schemeClr val="accent5">
                <a:lumMod val="95000"/>
                <a:lumOff val="5000"/>
              </a:schemeClr>
            </a:gs>
            <a:gs pos="100000">
              <a:schemeClr val="accent5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60514" y="2179849"/>
            <a:ext cx="11158330" cy="2112264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Разбираме, че се отказвате от играта. </a:t>
            </a:r>
            <a: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Вашата </a:t>
            </a:r>
            <a:r>
              <a:rPr lang="ru-RU" sz="36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гарантирана сума за участието в играта е 5</a:t>
            </a:r>
            <a: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00лв. </a:t>
            </a:r>
            <a:b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Благодарим </a:t>
            </a:r>
            <a:r>
              <a:rPr lang="ru-RU" sz="36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ви за участието!</a:t>
            </a:r>
            <a:endParaRPr lang="en-US" sz="3600" b="1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Action Button: Custom 4">
            <a:hlinkClick r:id="" action="ppaction://hlinkshowjump?jump=endshow" highlightClick="1"/>
          </p:cNvPr>
          <p:cNvSpPr/>
          <p:nvPr/>
        </p:nvSpPr>
        <p:spPr>
          <a:xfrm>
            <a:off x="9972675" y="6327648"/>
            <a:ext cx="771525" cy="365760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b="1" dirty="0" smtClean="0"/>
              <a:t>Край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434730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071421" y="-39715"/>
            <a:ext cx="10515600" cy="704937"/>
          </a:xfrm>
        </p:spPr>
        <p:txBody>
          <a:bodyPr>
            <a:normAutofit fontScale="90000"/>
          </a:bodyPr>
          <a:lstStyle/>
          <a:p>
            <a:pPr algn="ctr"/>
            <a:r>
              <a:rPr lang="bg-BG" sz="60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Въпрос за 1 500лв.</a:t>
            </a:r>
            <a:endParaRPr lang="en-US" sz="6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617551" y="1041768"/>
            <a:ext cx="936031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 algn="ctr">
              <a:buFont typeface="+mj-lt"/>
              <a:buAutoNum type="arabicPeriod" startAt="8"/>
            </a:pPr>
            <a:r>
              <a:rPr lang="ru-RU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</a:t>
            </a:r>
            <a:r>
              <a:rPr lang="bg-BG" sz="4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Коя е командата за проектиране на таблица в </a:t>
            </a:r>
            <a:r>
              <a:rPr lang="en-US" sz="4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MS Access</a:t>
            </a:r>
            <a:r>
              <a:rPr lang="ru-RU" sz="4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?</a:t>
            </a:r>
            <a:endParaRPr lang="en-US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071420" y="3474466"/>
            <a:ext cx="45228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hlinkClick r:id="rId2" action="ppaction://hlinksldjump"/>
              </a:rPr>
              <a:t>A) Table</a:t>
            </a:r>
            <a:endParaRPr lang="en-US" sz="2800" dirty="0"/>
          </a:p>
        </p:txBody>
      </p:sp>
      <p:sp>
        <p:nvSpPr>
          <p:cNvPr id="14" name="TextBox 13"/>
          <p:cNvSpPr txBox="1"/>
          <p:nvPr/>
        </p:nvSpPr>
        <p:spPr>
          <a:xfrm>
            <a:off x="7236184" y="3451999"/>
            <a:ext cx="45228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800" dirty="0" smtClean="0">
                <a:hlinkClick r:id="rId3" action="ppaction://hlinksldjump"/>
              </a:rPr>
              <a:t>Б) </a:t>
            </a:r>
            <a:r>
              <a:rPr lang="en-US" sz="2800" dirty="0" smtClean="0">
                <a:hlinkClick r:id="rId3" action="ppaction://hlinksldjump"/>
              </a:rPr>
              <a:t>Table Design</a:t>
            </a:r>
            <a:endParaRPr lang="en-US" sz="2800" dirty="0"/>
          </a:p>
        </p:txBody>
      </p:sp>
      <p:sp>
        <p:nvSpPr>
          <p:cNvPr id="15" name="TextBox 14"/>
          <p:cNvSpPr txBox="1"/>
          <p:nvPr/>
        </p:nvSpPr>
        <p:spPr>
          <a:xfrm>
            <a:off x="1071419" y="5062011"/>
            <a:ext cx="45228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800" dirty="0" smtClean="0">
                <a:hlinkClick r:id="rId2" action="ppaction://hlinksldjump"/>
              </a:rPr>
              <a:t>В) </a:t>
            </a:r>
            <a:r>
              <a:rPr lang="en-US" sz="2800" dirty="0" smtClean="0">
                <a:hlinkClick r:id="rId2" action="ppaction://hlinksldjump"/>
              </a:rPr>
              <a:t>Query Design</a:t>
            </a:r>
            <a:endParaRPr lang="en-US" sz="2800" dirty="0"/>
          </a:p>
        </p:txBody>
      </p:sp>
      <p:sp>
        <p:nvSpPr>
          <p:cNvPr id="16" name="TextBox 15"/>
          <p:cNvSpPr txBox="1"/>
          <p:nvPr/>
        </p:nvSpPr>
        <p:spPr>
          <a:xfrm>
            <a:off x="7236184" y="4984039"/>
            <a:ext cx="44353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800" dirty="0" smtClean="0">
                <a:hlinkClick r:id="rId2" action="ppaction://hlinksldjump"/>
              </a:rPr>
              <a:t>Г) </a:t>
            </a:r>
            <a:r>
              <a:rPr lang="en-US" sz="2800" dirty="0" smtClean="0">
                <a:hlinkClick r:id="rId2" action="ppaction://hlinksldjump"/>
              </a:rPr>
              <a:t>Form Design</a:t>
            </a:r>
            <a:endParaRPr lang="en-US" sz="2800" dirty="0"/>
          </a:p>
        </p:txBody>
      </p:sp>
      <p:sp>
        <p:nvSpPr>
          <p:cNvPr id="22" name="Action Button: Forward or Next 21">
            <a:hlinkClick r:id="rId4" action="ppaction://hlinksldjump" highlightClick="1"/>
          </p:cNvPr>
          <p:cNvSpPr/>
          <p:nvPr/>
        </p:nvSpPr>
        <p:spPr>
          <a:xfrm>
            <a:off x="11483362" y="6226078"/>
            <a:ext cx="551322" cy="481781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Explosion 2 22">
            <a:hlinkClick r:id="rId5" action="ppaction://hlinksldjump"/>
          </p:cNvPr>
          <p:cNvSpPr/>
          <p:nvPr/>
        </p:nvSpPr>
        <p:spPr>
          <a:xfrm>
            <a:off x="3375660" y="5954214"/>
            <a:ext cx="5440680" cy="813816"/>
          </a:xfrm>
          <a:prstGeom prst="irregularSeal2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bg-BG" dirty="0" smtClean="0"/>
              <a:t>Отказвам се от играта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6413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>
          <a:gsLst>
            <a:gs pos="0">
              <a:schemeClr val="accent5">
                <a:lumMod val="40000"/>
                <a:lumOff val="60000"/>
              </a:schemeClr>
            </a:gs>
            <a:gs pos="46000">
              <a:schemeClr val="accent5">
                <a:lumMod val="95000"/>
                <a:lumOff val="5000"/>
              </a:schemeClr>
            </a:gs>
            <a:gs pos="100000">
              <a:schemeClr val="accent5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404872" y="2340864"/>
            <a:ext cx="768096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88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Верен отговор!</a:t>
            </a:r>
            <a:endParaRPr lang="en-US" sz="88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Action Button: Back or Previous 6">
            <a:hlinkClick r:id="rId2" action="ppaction://hlinksldjump" highlightClick="1"/>
          </p:cNvPr>
          <p:cNvSpPr/>
          <p:nvPr/>
        </p:nvSpPr>
        <p:spPr>
          <a:xfrm>
            <a:off x="10826496" y="6318504"/>
            <a:ext cx="548640" cy="365760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069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>
          <a:gsLst>
            <a:gs pos="0">
              <a:schemeClr val="accent5">
                <a:lumMod val="40000"/>
                <a:lumOff val="60000"/>
              </a:schemeClr>
            </a:gs>
            <a:gs pos="46000">
              <a:schemeClr val="accent5">
                <a:lumMod val="95000"/>
                <a:lumOff val="5000"/>
              </a:schemeClr>
            </a:gs>
            <a:gs pos="100000">
              <a:schemeClr val="accent5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hlinkClick r:id="rId2" action="ppaction://hlinksldjump"/>
          </p:cNvPr>
          <p:cNvSpPr txBox="1"/>
          <p:nvPr/>
        </p:nvSpPr>
        <p:spPr>
          <a:xfrm>
            <a:off x="1952840" y="1097678"/>
            <a:ext cx="859536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8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Грешен  отговор!</a:t>
            </a:r>
          </a:p>
          <a:p>
            <a:pPr algn="ctr"/>
            <a:r>
              <a:rPr lang="bg-BG" sz="8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Вие си тръгвате с </a:t>
            </a:r>
            <a:r>
              <a:rPr lang="bg-BG" sz="88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250 </a:t>
            </a:r>
            <a:r>
              <a:rPr lang="bg-BG" sz="8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лева</a:t>
            </a:r>
            <a:endParaRPr lang="en-US" sz="88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Action Button: Custom 3">
            <a:hlinkClick r:id="" action="ppaction://hlinkshowjump?jump=endshow" highlightClick="1"/>
          </p:cNvPr>
          <p:cNvSpPr/>
          <p:nvPr/>
        </p:nvSpPr>
        <p:spPr>
          <a:xfrm>
            <a:off x="9972675" y="6327648"/>
            <a:ext cx="771525" cy="365760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b="1" dirty="0" smtClean="0"/>
              <a:t>Край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73720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5">
                <a:lumMod val="40000"/>
                <a:lumOff val="60000"/>
              </a:schemeClr>
            </a:gs>
            <a:gs pos="46000">
              <a:schemeClr val="accent5">
                <a:lumMod val="95000"/>
                <a:lumOff val="5000"/>
              </a:schemeClr>
            </a:gs>
            <a:gs pos="100000">
              <a:schemeClr val="accent5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60514" y="2179849"/>
            <a:ext cx="11158330" cy="2112264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Разбираме, че се отказвате от играта. </a:t>
            </a:r>
            <a: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Вашата </a:t>
            </a:r>
            <a:r>
              <a:rPr lang="ru-RU" sz="36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гарантирана сума за участието в играта е </a:t>
            </a:r>
            <a: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1 000лв. </a:t>
            </a:r>
            <a:b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Благодарим </a:t>
            </a:r>
            <a:r>
              <a:rPr lang="ru-RU" sz="36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ви за участието!</a:t>
            </a:r>
            <a:endParaRPr lang="en-US" sz="3600" b="1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Action Button: Custom 4">
            <a:hlinkClick r:id="" action="ppaction://hlinkshowjump?jump=endshow" highlightClick="1"/>
          </p:cNvPr>
          <p:cNvSpPr/>
          <p:nvPr/>
        </p:nvSpPr>
        <p:spPr>
          <a:xfrm>
            <a:off x="9972675" y="6327648"/>
            <a:ext cx="771525" cy="365760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b="1" dirty="0" smtClean="0"/>
              <a:t>Край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564413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967762" y="57345"/>
            <a:ext cx="10515600" cy="579251"/>
          </a:xfrm>
        </p:spPr>
        <p:txBody>
          <a:bodyPr>
            <a:normAutofit fontScale="90000"/>
          </a:bodyPr>
          <a:lstStyle/>
          <a:p>
            <a:pPr algn="ctr"/>
            <a:r>
              <a:rPr lang="bg-BG" sz="60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Въпрос за 2 000лв.</a:t>
            </a:r>
            <a:endParaRPr lang="en-US" sz="6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617551" y="1064992"/>
            <a:ext cx="936031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 algn="ctr">
              <a:buFont typeface="+mj-lt"/>
              <a:buAutoNum type="arabicPeriod" startAt="9"/>
            </a:pPr>
            <a:r>
              <a:rPr lang="ru-RU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</a:t>
            </a:r>
            <a:r>
              <a:rPr lang="ru-RU" sz="4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 коя команда</a:t>
            </a:r>
            <a:r>
              <a:rPr lang="bg-BG" sz="4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се въвеждат данни в таблица в </a:t>
            </a:r>
            <a:r>
              <a:rPr lang="en-US" sz="4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SQL Server</a:t>
            </a:r>
            <a:r>
              <a:rPr lang="ru-RU" sz="4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?</a:t>
            </a:r>
            <a:endParaRPr lang="en-US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967762" y="3471732"/>
            <a:ext cx="45228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hlinkClick r:id="rId2" action="ppaction://hlinksldjump"/>
              </a:rPr>
              <a:t>A) Edit Top 200 rows</a:t>
            </a:r>
            <a:endParaRPr lang="en-US" sz="2800" dirty="0"/>
          </a:p>
        </p:txBody>
      </p:sp>
      <p:sp>
        <p:nvSpPr>
          <p:cNvPr id="14" name="TextBox 13"/>
          <p:cNvSpPr txBox="1"/>
          <p:nvPr/>
        </p:nvSpPr>
        <p:spPr>
          <a:xfrm>
            <a:off x="7109438" y="3559160"/>
            <a:ext cx="45228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800" dirty="0" smtClean="0">
                <a:hlinkClick r:id="rId3" action="ppaction://hlinksldjump"/>
              </a:rPr>
              <a:t>Б) </a:t>
            </a:r>
            <a:r>
              <a:rPr lang="en-US" sz="2800" dirty="0" smtClean="0">
                <a:hlinkClick r:id="rId3" action="ppaction://hlinksldjump"/>
              </a:rPr>
              <a:t>Design</a:t>
            </a:r>
            <a:endParaRPr lang="en-US" sz="2800" dirty="0"/>
          </a:p>
        </p:txBody>
      </p:sp>
      <p:sp>
        <p:nvSpPr>
          <p:cNvPr id="15" name="TextBox 14"/>
          <p:cNvSpPr txBox="1"/>
          <p:nvPr/>
        </p:nvSpPr>
        <p:spPr>
          <a:xfrm>
            <a:off x="967762" y="5062011"/>
            <a:ext cx="45228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800" dirty="0" smtClean="0">
                <a:hlinkClick r:id="rId3" action="ppaction://hlinksldjump"/>
              </a:rPr>
              <a:t>В) </a:t>
            </a:r>
            <a:r>
              <a:rPr lang="en-US" sz="2800" dirty="0" smtClean="0">
                <a:hlinkClick r:id="rId3" action="ppaction://hlinksldjump"/>
              </a:rPr>
              <a:t>New Database</a:t>
            </a:r>
            <a:endParaRPr lang="en-US" sz="2800" dirty="0"/>
          </a:p>
        </p:txBody>
      </p:sp>
      <p:sp>
        <p:nvSpPr>
          <p:cNvPr id="16" name="TextBox 15"/>
          <p:cNvSpPr txBox="1"/>
          <p:nvPr/>
        </p:nvSpPr>
        <p:spPr>
          <a:xfrm>
            <a:off x="7196966" y="4984039"/>
            <a:ext cx="44353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800" dirty="0" smtClean="0">
                <a:hlinkClick r:id="rId3" action="ppaction://hlinksldjump"/>
              </a:rPr>
              <a:t>Г) </a:t>
            </a:r>
            <a:r>
              <a:rPr lang="en-US" sz="2800" dirty="0" smtClean="0">
                <a:hlinkClick r:id="rId3" action="ppaction://hlinksldjump"/>
              </a:rPr>
              <a:t>New / Table</a:t>
            </a:r>
            <a:endParaRPr lang="en-US" sz="2800" dirty="0"/>
          </a:p>
        </p:txBody>
      </p:sp>
      <p:sp>
        <p:nvSpPr>
          <p:cNvPr id="22" name="Action Button: Forward or Next 21">
            <a:hlinkClick r:id="rId4" action="ppaction://hlinksldjump" highlightClick="1"/>
          </p:cNvPr>
          <p:cNvSpPr/>
          <p:nvPr/>
        </p:nvSpPr>
        <p:spPr>
          <a:xfrm>
            <a:off x="11483362" y="6226078"/>
            <a:ext cx="551322" cy="481781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Explosion 2 22">
            <a:hlinkClick r:id="rId5" action="ppaction://hlinksldjump"/>
          </p:cNvPr>
          <p:cNvSpPr/>
          <p:nvPr/>
        </p:nvSpPr>
        <p:spPr>
          <a:xfrm>
            <a:off x="3375660" y="5954214"/>
            <a:ext cx="5440680" cy="813816"/>
          </a:xfrm>
          <a:prstGeom prst="irregularSeal2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bg-BG" dirty="0" smtClean="0"/>
              <a:t>Отказвам се от играта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0229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>
          <a:gsLst>
            <a:gs pos="0">
              <a:schemeClr val="accent5">
                <a:lumMod val="40000"/>
                <a:lumOff val="60000"/>
              </a:schemeClr>
            </a:gs>
            <a:gs pos="46000">
              <a:schemeClr val="accent5">
                <a:lumMod val="95000"/>
                <a:lumOff val="5000"/>
              </a:schemeClr>
            </a:gs>
            <a:gs pos="100000">
              <a:schemeClr val="accent5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404872" y="2340864"/>
            <a:ext cx="768096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88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Верен отговор!</a:t>
            </a:r>
            <a:endParaRPr lang="en-US" sz="88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Action Button: Back or Previous 6">
            <a:hlinkClick r:id="rId2" action="ppaction://hlinksldjump" highlightClick="1"/>
          </p:cNvPr>
          <p:cNvSpPr/>
          <p:nvPr/>
        </p:nvSpPr>
        <p:spPr>
          <a:xfrm>
            <a:off x="10826496" y="6318504"/>
            <a:ext cx="548640" cy="365760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535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>
          <a:gsLst>
            <a:gs pos="0">
              <a:schemeClr val="accent5">
                <a:lumMod val="40000"/>
                <a:lumOff val="60000"/>
              </a:schemeClr>
            </a:gs>
            <a:gs pos="46000">
              <a:schemeClr val="accent5">
                <a:lumMod val="95000"/>
                <a:lumOff val="5000"/>
              </a:schemeClr>
            </a:gs>
            <a:gs pos="100000">
              <a:schemeClr val="accent5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hlinkClick r:id="rId2" action="ppaction://hlinksldjump"/>
          </p:cNvPr>
          <p:cNvSpPr txBox="1"/>
          <p:nvPr/>
        </p:nvSpPr>
        <p:spPr>
          <a:xfrm>
            <a:off x="1952840" y="1097678"/>
            <a:ext cx="859536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8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Грешен  отговор!</a:t>
            </a:r>
          </a:p>
          <a:p>
            <a:pPr algn="ctr"/>
            <a:r>
              <a:rPr lang="bg-BG" sz="8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Вие си тръгвате с </a:t>
            </a:r>
            <a:r>
              <a:rPr lang="bg-BG" sz="88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250 </a:t>
            </a:r>
            <a:r>
              <a:rPr lang="bg-BG" sz="8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лева</a:t>
            </a:r>
            <a:endParaRPr lang="en-US" sz="88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Action Button: Custom 3">
            <a:hlinkClick r:id="" action="ppaction://hlinkshowjump?jump=endshow" highlightClick="1"/>
          </p:cNvPr>
          <p:cNvSpPr/>
          <p:nvPr/>
        </p:nvSpPr>
        <p:spPr>
          <a:xfrm>
            <a:off x="9972675" y="6327648"/>
            <a:ext cx="771525" cy="365760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b="1" dirty="0" smtClean="0"/>
              <a:t>Край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217878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5">
                <a:lumMod val="40000"/>
                <a:lumOff val="60000"/>
              </a:schemeClr>
            </a:gs>
            <a:gs pos="46000">
              <a:schemeClr val="accent5">
                <a:lumMod val="95000"/>
                <a:lumOff val="5000"/>
              </a:schemeClr>
            </a:gs>
            <a:gs pos="100000">
              <a:schemeClr val="accent5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60514" y="2179849"/>
            <a:ext cx="11158330" cy="2112264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Разбираме, че се отказвате от играта. </a:t>
            </a:r>
            <a: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Вашата </a:t>
            </a:r>
            <a:r>
              <a:rPr lang="ru-RU" sz="36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гарантирана сума за участието в играта е </a:t>
            </a:r>
            <a: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1 500лв. </a:t>
            </a:r>
            <a:b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Благодарим </a:t>
            </a:r>
            <a:r>
              <a:rPr lang="ru-RU" sz="36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ви за участието!</a:t>
            </a:r>
            <a:endParaRPr lang="en-US" sz="3600" b="1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Action Button: Custom 4">
            <a:hlinkClick r:id="" action="ppaction://hlinkshowjump?jump=endshow" highlightClick="1"/>
          </p:cNvPr>
          <p:cNvSpPr/>
          <p:nvPr/>
        </p:nvSpPr>
        <p:spPr>
          <a:xfrm>
            <a:off x="9972675" y="6327648"/>
            <a:ext cx="771525" cy="365760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b="1" dirty="0" smtClean="0"/>
              <a:t>Край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735088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8200" y="102117"/>
            <a:ext cx="10515600" cy="579251"/>
          </a:xfrm>
        </p:spPr>
        <p:txBody>
          <a:bodyPr>
            <a:normAutofit fontScale="90000"/>
          </a:bodyPr>
          <a:lstStyle/>
          <a:p>
            <a:pPr algn="ctr"/>
            <a:r>
              <a:rPr lang="bg-BG" sz="60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Въпрос за </a:t>
            </a:r>
            <a:r>
              <a:rPr lang="bg-BG" sz="6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r>
            <a:r>
              <a:rPr lang="bg-BG" sz="60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6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</a:t>
            </a:r>
            <a:r>
              <a:rPr lang="bg-BG" sz="60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00лв.</a:t>
            </a:r>
            <a:endParaRPr lang="en-US" sz="6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617551" y="1093569"/>
            <a:ext cx="93603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 algn="ctr">
              <a:buFont typeface="+mj-lt"/>
              <a:buAutoNum type="arabicPeriod" startAt="10"/>
            </a:pPr>
            <a:r>
              <a:rPr lang="ru-RU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</a:t>
            </a:r>
            <a:r>
              <a:rPr lang="bg-BG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Кой инструмент трябва да използвате за да създадете изчислимо поле в </a:t>
            </a:r>
            <a:r>
              <a:rPr lang="en-US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MS Access</a:t>
            </a:r>
            <a:r>
              <a:rPr lang="ru-RU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&gt;?</a:t>
            </a:r>
            <a:endParaRPr lang="en-US" sz="3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TextBox 12">
            <a:hlinkClick r:id="rId2" action="ppaction://hlinksldjump"/>
          </p:cNvPr>
          <p:cNvSpPr txBox="1"/>
          <p:nvPr/>
        </p:nvSpPr>
        <p:spPr>
          <a:xfrm>
            <a:off x="1071419" y="3518349"/>
            <a:ext cx="45228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800" dirty="0" smtClean="0">
                <a:hlinkClick r:id="rId2" action="ppaction://hlinksldjump"/>
              </a:rPr>
              <a:t>А) </a:t>
            </a:r>
            <a:r>
              <a:rPr lang="en-US" sz="2800" dirty="0" smtClean="0">
                <a:hlinkClick r:id="rId2" action="ppaction://hlinksldjump"/>
              </a:rPr>
              <a:t>Data </a:t>
            </a:r>
            <a:r>
              <a:rPr lang="en-US" sz="2800" dirty="0" err="1" smtClean="0">
                <a:hlinkClick r:id="rId2" action="ppaction://hlinksldjump"/>
              </a:rPr>
              <a:t>Definision</a:t>
            </a:r>
            <a:endParaRPr lang="en-US" sz="2800" dirty="0"/>
          </a:p>
        </p:txBody>
      </p:sp>
      <p:sp>
        <p:nvSpPr>
          <p:cNvPr id="14" name="TextBox 13">
            <a:hlinkClick r:id="rId3" action="ppaction://hlinksldjump"/>
          </p:cNvPr>
          <p:cNvSpPr txBox="1"/>
          <p:nvPr/>
        </p:nvSpPr>
        <p:spPr>
          <a:xfrm>
            <a:off x="7153201" y="3518349"/>
            <a:ext cx="45228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800" dirty="0" smtClean="0">
                <a:hlinkClick r:id="rId3" action="ppaction://hlinksldjump"/>
              </a:rPr>
              <a:t>Б) </a:t>
            </a:r>
            <a:r>
              <a:rPr lang="en-US" sz="2800" dirty="0" smtClean="0">
                <a:hlinkClick r:id="rId3" action="ppaction://hlinksldjump"/>
              </a:rPr>
              <a:t>Builder</a:t>
            </a:r>
            <a:endParaRPr lang="en-US" sz="2800" dirty="0"/>
          </a:p>
        </p:txBody>
      </p:sp>
      <p:sp>
        <p:nvSpPr>
          <p:cNvPr id="15" name="TextBox 14">
            <a:hlinkClick r:id="rId2" action="ppaction://hlinksldjump"/>
          </p:cNvPr>
          <p:cNvSpPr txBox="1"/>
          <p:nvPr/>
        </p:nvSpPr>
        <p:spPr>
          <a:xfrm>
            <a:off x="1071419" y="5004410"/>
            <a:ext cx="45228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800" dirty="0" smtClean="0">
                <a:hlinkClick r:id="rId2" action="ppaction://hlinksldjump"/>
              </a:rPr>
              <a:t>В) </a:t>
            </a:r>
            <a:r>
              <a:rPr lang="en-US" sz="2800" dirty="0" smtClean="0">
                <a:hlinkClick r:id="rId2" action="ppaction://hlinksldjump"/>
              </a:rPr>
              <a:t>Show Table</a:t>
            </a:r>
            <a:endParaRPr lang="en-US" sz="2800" dirty="0"/>
          </a:p>
        </p:txBody>
      </p:sp>
      <p:sp>
        <p:nvSpPr>
          <p:cNvPr id="16" name="TextBox 15">
            <a:hlinkClick r:id="rId2" action="ppaction://hlinksldjump"/>
          </p:cNvPr>
          <p:cNvSpPr txBox="1"/>
          <p:nvPr/>
        </p:nvSpPr>
        <p:spPr>
          <a:xfrm>
            <a:off x="7196964" y="5004410"/>
            <a:ext cx="44353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800" dirty="0" smtClean="0">
                <a:hlinkClick r:id="rId2" action="ppaction://hlinksldjump"/>
              </a:rPr>
              <a:t>Г) </a:t>
            </a:r>
            <a:r>
              <a:rPr lang="en-US" sz="2800" dirty="0" smtClean="0">
                <a:hlinkClick r:id="rId2" action="ppaction://hlinksldjump"/>
              </a:rPr>
              <a:t>Insert Column</a:t>
            </a:r>
            <a:endParaRPr lang="en-US" sz="2800" dirty="0"/>
          </a:p>
        </p:txBody>
      </p:sp>
      <p:sp>
        <p:nvSpPr>
          <p:cNvPr id="22" name="Action Button: Forward or Next 21">
            <a:hlinkClick r:id="rId4" action="ppaction://hlinksldjump" highlightClick="1"/>
          </p:cNvPr>
          <p:cNvSpPr/>
          <p:nvPr/>
        </p:nvSpPr>
        <p:spPr>
          <a:xfrm>
            <a:off x="11483362" y="6226078"/>
            <a:ext cx="551322" cy="481781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Explosion 2 22">
            <a:hlinkClick r:id="rId5" action="ppaction://hlinksldjump"/>
          </p:cNvPr>
          <p:cNvSpPr/>
          <p:nvPr/>
        </p:nvSpPr>
        <p:spPr>
          <a:xfrm>
            <a:off x="3375660" y="5954214"/>
            <a:ext cx="5440680" cy="813816"/>
          </a:xfrm>
          <a:prstGeom prst="irregularSeal2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bg-BG" dirty="0" smtClean="0"/>
              <a:t>Отказвам се от </a:t>
            </a:r>
            <a:r>
              <a:rPr lang="bg-BG" dirty="0" smtClean="0">
                <a:hlinkClick r:id="rId5" action="ppaction://hlinksldjump"/>
              </a:rPr>
              <a:t>играта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8440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>
          <a:gsLst>
            <a:gs pos="0">
              <a:schemeClr val="accent5">
                <a:lumMod val="40000"/>
                <a:lumOff val="60000"/>
              </a:schemeClr>
            </a:gs>
            <a:gs pos="46000">
              <a:schemeClr val="accent5">
                <a:lumMod val="95000"/>
                <a:lumOff val="5000"/>
              </a:schemeClr>
            </a:gs>
            <a:gs pos="100000">
              <a:schemeClr val="accent5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203704" y="1865376"/>
            <a:ext cx="880567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88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Верен отговор!</a:t>
            </a:r>
            <a:endParaRPr lang="en-US" sz="88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Action Button: Back or Previous 6">
            <a:hlinkClick r:id="rId2" action="ppaction://hlinksldjump" highlightClick="1"/>
          </p:cNvPr>
          <p:cNvSpPr/>
          <p:nvPr/>
        </p:nvSpPr>
        <p:spPr>
          <a:xfrm>
            <a:off x="10826496" y="6318504"/>
            <a:ext cx="548640" cy="365760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988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>
          <a:gsLst>
            <a:gs pos="0">
              <a:schemeClr val="accent5">
                <a:lumMod val="40000"/>
                <a:lumOff val="60000"/>
              </a:schemeClr>
            </a:gs>
            <a:gs pos="46000">
              <a:schemeClr val="accent5">
                <a:lumMod val="95000"/>
                <a:lumOff val="5000"/>
              </a:schemeClr>
            </a:gs>
            <a:gs pos="100000">
              <a:schemeClr val="accent5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965960" y="1036320"/>
            <a:ext cx="81534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88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Верен отговор!</a:t>
            </a:r>
          </a:p>
          <a:p>
            <a:pPr algn="ctr"/>
            <a:r>
              <a:rPr lang="bg-BG" sz="88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Втора сигурна сума 2 500лв!</a:t>
            </a:r>
            <a:endParaRPr lang="en-US" sz="88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Action Button: Back or Previous 6">
            <a:hlinkClick r:id="rId2" action="ppaction://hlinksldjump" highlightClick="1"/>
          </p:cNvPr>
          <p:cNvSpPr/>
          <p:nvPr/>
        </p:nvSpPr>
        <p:spPr>
          <a:xfrm>
            <a:off x="10826496" y="6318504"/>
            <a:ext cx="548640" cy="365760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126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>
          <a:gsLst>
            <a:gs pos="0">
              <a:schemeClr val="accent5">
                <a:lumMod val="40000"/>
                <a:lumOff val="60000"/>
              </a:schemeClr>
            </a:gs>
            <a:gs pos="46000">
              <a:schemeClr val="accent5">
                <a:lumMod val="95000"/>
                <a:lumOff val="5000"/>
              </a:schemeClr>
            </a:gs>
            <a:gs pos="100000">
              <a:schemeClr val="accent5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hlinkClick r:id="rId2" action="ppaction://hlinksldjump"/>
          </p:cNvPr>
          <p:cNvSpPr txBox="1"/>
          <p:nvPr/>
        </p:nvSpPr>
        <p:spPr>
          <a:xfrm>
            <a:off x="1952840" y="1097678"/>
            <a:ext cx="859536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8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Грешен  отговор!</a:t>
            </a:r>
          </a:p>
          <a:p>
            <a:pPr algn="ctr"/>
            <a:r>
              <a:rPr lang="bg-BG" sz="8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Вие си тръгвате с </a:t>
            </a:r>
            <a:r>
              <a:rPr lang="bg-BG" sz="88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250 </a:t>
            </a:r>
            <a:r>
              <a:rPr lang="bg-BG" sz="8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лева</a:t>
            </a:r>
            <a:endParaRPr lang="en-US" sz="88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Action Button: Custom 3">
            <a:hlinkClick r:id="" action="ppaction://hlinkshowjump?jump=endshow" highlightClick="1"/>
          </p:cNvPr>
          <p:cNvSpPr/>
          <p:nvPr/>
        </p:nvSpPr>
        <p:spPr>
          <a:xfrm>
            <a:off x="9972675" y="6327648"/>
            <a:ext cx="771525" cy="365760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b="1" dirty="0" smtClean="0"/>
              <a:t>Край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307391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5">
                <a:lumMod val="40000"/>
                <a:lumOff val="60000"/>
              </a:schemeClr>
            </a:gs>
            <a:gs pos="46000">
              <a:schemeClr val="accent5">
                <a:lumMod val="95000"/>
                <a:lumOff val="5000"/>
              </a:schemeClr>
            </a:gs>
            <a:gs pos="100000">
              <a:schemeClr val="accent5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60514" y="2179849"/>
            <a:ext cx="11158330" cy="2112264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Разбираме, че се отказвате от играта. </a:t>
            </a:r>
            <a: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Вашата </a:t>
            </a:r>
            <a:r>
              <a:rPr lang="ru-RU" sz="36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гарантирана сума за участието в играта е </a:t>
            </a:r>
            <a: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 </a:t>
            </a:r>
            <a:r>
              <a:rPr lang="ru-RU" sz="36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</a:t>
            </a:r>
            <a: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00лв. </a:t>
            </a:r>
            <a:b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Благодарим </a:t>
            </a:r>
            <a:r>
              <a:rPr lang="ru-RU" sz="36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ви за участието!</a:t>
            </a:r>
            <a:endParaRPr lang="en-US" sz="3600" b="1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Action Button: Custom 4">
            <a:hlinkClick r:id="" action="ppaction://hlinkshowjump?jump=endshow" highlightClick="1"/>
          </p:cNvPr>
          <p:cNvSpPr/>
          <p:nvPr/>
        </p:nvSpPr>
        <p:spPr>
          <a:xfrm>
            <a:off x="9972675" y="6327648"/>
            <a:ext cx="771525" cy="365760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b="1" dirty="0" smtClean="0"/>
              <a:t>Край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148889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58592"/>
          </a:xfrm>
        </p:spPr>
        <p:txBody>
          <a:bodyPr>
            <a:normAutofit fontScale="90000"/>
          </a:bodyPr>
          <a:lstStyle/>
          <a:p>
            <a:pPr algn="ctr"/>
            <a:r>
              <a:rPr lang="bg-BG" sz="60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Въпрос за </a:t>
            </a:r>
            <a:r>
              <a:rPr lang="bg-BG" sz="6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</a:t>
            </a:r>
            <a:r>
              <a:rPr lang="bg-BG" sz="60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000лв.</a:t>
            </a:r>
            <a:endParaRPr lang="en-US" sz="6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493726" y="1315621"/>
            <a:ext cx="93603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 algn="ctr">
              <a:buFont typeface="+mj-lt"/>
              <a:buAutoNum type="arabicPeriod" startAt="11"/>
            </a:pPr>
            <a:r>
              <a:rPr lang="bg-BG" sz="3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Кое свойство в </a:t>
            </a:r>
            <a:r>
              <a:rPr lang="en-US" sz="3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SQL </a:t>
            </a:r>
            <a:r>
              <a:rPr lang="bg-BG" sz="3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е правилно?</a:t>
            </a:r>
            <a:endParaRPr lang="en-US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071420" y="3484831"/>
            <a:ext cx="45228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800" dirty="0" smtClean="0">
                <a:hlinkClick r:id="rId2" action="ppaction://hlinksldjump"/>
              </a:rPr>
              <a:t>А) </a:t>
            </a:r>
            <a:r>
              <a:rPr lang="en-US" sz="2800" dirty="0">
                <a:hlinkClick r:id="rId2" action="ppaction://hlinksldjump"/>
              </a:rPr>
              <a:t>text-decoration: underline;</a:t>
            </a:r>
            <a:endParaRPr lang="en-US" sz="2800" dirty="0"/>
          </a:p>
        </p:txBody>
      </p:sp>
      <p:sp>
        <p:nvSpPr>
          <p:cNvPr id="14" name="TextBox 13">
            <a:hlinkClick r:id="rId3" action="ppaction://hlinksldjump"/>
          </p:cNvPr>
          <p:cNvSpPr txBox="1"/>
          <p:nvPr/>
        </p:nvSpPr>
        <p:spPr>
          <a:xfrm>
            <a:off x="7236184" y="3461791"/>
            <a:ext cx="45228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800" dirty="0" smtClean="0">
                <a:hlinkClick r:id="rId3" action="ppaction://hlinksldjump"/>
              </a:rPr>
              <a:t>Б) </a:t>
            </a:r>
            <a:r>
              <a:rPr lang="en-US" sz="2800" dirty="0" smtClean="0">
                <a:hlinkClick r:id="rId3" action="ppaction://hlinksldjump"/>
              </a:rPr>
              <a:t>text-align: </a:t>
            </a:r>
            <a:r>
              <a:rPr lang="en-US" sz="2800" dirty="0">
                <a:hlinkClick r:id="rId3" action="ppaction://hlinksldjump"/>
              </a:rPr>
              <a:t>underline;</a:t>
            </a:r>
            <a:endParaRPr lang="en-US" sz="2800" dirty="0"/>
          </a:p>
        </p:txBody>
      </p:sp>
      <p:sp>
        <p:nvSpPr>
          <p:cNvPr id="15" name="TextBox 14"/>
          <p:cNvSpPr txBox="1"/>
          <p:nvPr/>
        </p:nvSpPr>
        <p:spPr>
          <a:xfrm>
            <a:off x="1071420" y="5028147"/>
            <a:ext cx="45228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800" dirty="0" smtClean="0">
                <a:hlinkClick r:id="rId3" action="ppaction://hlinksldjump"/>
              </a:rPr>
              <a:t>В) </a:t>
            </a:r>
            <a:r>
              <a:rPr lang="en-US" sz="2800" dirty="0" smtClean="0">
                <a:hlinkClick r:id="rId3" action="ppaction://hlinksldjump"/>
              </a:rPr>
              <a:t>margin: </a:t>
            </a:r>
            <a:r>
              <a:rPr lang="en-US" sz="2800" dirty="0">
                <a:hlinkClick r:id="rId3" action="ppaction://hlinksldjump"/>
              </a:rPr>
              <a:t>underline;</a:t>
            </a:r>
            <a:endParaRPr lang="en-US" sz="2800" dirty="0"/>
          </a:p>
        </p:txBody>
      </p:sp>
      <p:sp>
        <p:nvSpPr>
          <p:cNvPr id="16" name="TextBox 15"/>
          <p:cNvSpPr txBox="1"/>
          <p:nvPr/>
        </p:nvSpPr>
        <p:spPr>
          <a:xfrm>
            <a:off x="7236184" y="4967961"/>
            <a:ext cx="44353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800" dirty="0" smtClean="0">
                <a:hlinkClick r:id="rId3" action="ppaction://hlinksldjump"/>
              </a:rPr>
              <a:t>Г) </a:t>
            </a:r>
            <a:r>
              <a:rPr lang="en-US" sz="2800" dirty="0" smtClean="0">
                <a:hlinkClick r:id="rId3" action="ppaction://hlinksldjump"/>
              </a:rPr>
              <a:t>padding: </a:t>
            </a:r>
            <a:r>
              <a:rPr lang="en-US" sz="2800" dirty="0">
                <a:hlinkClick r:id="rId3" action="ppaction://hlinksldjump"/>
              </a:rPr>
              <a:t>underline;</a:t>
            </a:r>
            <a:endParaRPr lang="en-US" sz="2800" dirty="0"/>
          </a:p>
        </p:txBody>
      </p:sp>
      <p:sp>
        <p:nvSpPr>
          <p:cNvPr id="22" name="Action Button: Forward or Next 21">
            <a:hlinkClick r:id="rId4" action="ppaction://hlinksldjump" highlightClick="1"/>
          </p:cNvPr>
          <p:cNvSpPr/>
          <p:nvPr/>
        </p:nvSpPr>
        <p:spPr>
          <a:xfrm>
            <a:off x="11483362" y="6226078"/>
            <a:ext cx="551322" cy="481781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Explosion 2 22">
            <a:hlinkClick r:id="rId5" action="ppaction://hlinksldjump"/>
          </p:cNvPr>
          <p:cNvSpPr/>
          <p:nvPr/>
        </p:nvSpPr>
        <p:spPr>
          <a:xfrm>
            <a:off x="3375660" y="5954214"/>
            <a:ext cx="5440680" cy="813816"/>
          </a:xfrm>
          <a:prstGeom prst="irregularSeal2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bg-BG" dirty="0" smtClean="0"/>
              <a:t>Отказвам се от играта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503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>
          <a:gsLst>
            <a:gs pos="0">
              <a:schemeClr val="accent5">
                <a:lumMod val="40000"/>
                <a:lumOff val="60000"/>
              </a:schemeClr>
            </a:gs>
            <a:gs pos="46000">
              <a:schemeClr val="accent5">
                <a:lumMod val="95000"/>
                <a:lumOff val="5000"/>
              </a:schemeClr>
            </a:gs>
            <a:gs pos="100000">
              <a:schemeClr val="accent5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404872" y="2340864"/>
            <a:ext cx="768096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88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Верен отговор!</a:t>
            </a:r>
            <a:endParaRPr lang="en-US" sz="88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Action Button: Back or Previous 6">
            <a:hlinkClick r:id="rId2" action="ppaction://hlinksldjump" highlightClick="1"/>
          </p:cNvPr>
          <p:cNvSpPr/>
          <p:nvPr/>
        </p:nvSpPr>
        <p:spPr>
          <a:xfrm>
            <a:off x="10826496" y="6318504"/>
            <a:ext cx="548640" cy="365760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024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>
          <a:gsLst>
            <a:gs pos="0">
              <a:schemeClr val="accent5">
                <a:lumMod val="40000"/>
                <a:lumOff val="60000"/>
              </a:schemeClr>
            </a:gs>
            <a:gs pos="46000">
              <a:schemeClr val="accent5">
                <a:lumMod val="95000"/>
                <a:lumOff val="5000"/>
              </a:schemeClr>
            </a:gs>
            <a:gs pos="100000">
              <a:schemeClr val="accent5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hlinkClick r:id="rId2" action="ppaction://hlinksldjump"/>
          </p:cNvPr>
          <p:cNvSpPr txBox="1"/>
          <p:nvPr/>
        </p:nvSpPr>
        <p:spPr>
          <a:xfrm>
            <a:off x="1952840" y="1097678"/>
            <a:ext cx="859536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8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Грешен  отговор!</a:t>
            </a:r>
          </a:p>
          <a:p>
            <a:pPr algn="ctr"/>
            <a:r>
              <a:rPr lang="bg-BG" sz="8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Вие си тръгвате с </a:t>
            </a:r>
            <a:r>
              <a:rPr lang="bg-BG" sz="88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2 500 </a:t>
            </a:r>
            <a:r>
              <a:rPr lang="bg-BG" sz="8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лева</a:t>
            </a:r>
            <a:endParaRPr lang="en-US" sz="88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Action Button: Custom 3">
            <a:hlinkClick r:id="" action="ppaction://hlinkshowjump?jump=endshow" highlightClick="1"/>
          </p:cNvPr>
          <p:cNvSpPr/>
          <p:nvPr/>
        </p:nvSpPr>
        <p:spPr>
          <a:xfrm>
            <a:off x="9972675" y="6327648"/>
            <a:ext cx="771525" cy="365760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b="1" dirty="0" smtClean="0"/>
              <a:t>Край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044047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5">
                <a:lumMod val="40000"/>
                <a:lumOff val="60000"/>
              </a:schemeClr>
            </a:gs>
            <a:gs pos="46000">
              <a:schemeClr val="accent5">
                <a:lumMod val="95000"/>
                <a:lumOff val="5000"/>
              </a:schemeClr>
            </a:gs>
            <a:gs pos="100000">
              <a:schemeClr val="accent5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60514" y="2179849"/>
            <a:ext cx="11158330" cy="2112264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Разбираме, че се отказвате от играта. </a:t>
            </a:r>
            <a: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Вашата </a:t>
            </a:r>
            <a:r>
              <a:rPr lang="ru-RU" sz="36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гарантирана сума за участието в играта е </a:t>
            </a:r>
            <a: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2 500лв. </a:t>
            </a:r>
            <a:b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Благодарим </a:t>
            </a:r>
            <a:r>
              <a:rPr lang="ru-RU" sz="36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ви за участието!</a:t>
            </a:r>
            <a:endParaRPr lang="en-US" sz="3600" b="1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Action Button: Custom 4">
            <a:hlinkClick r:id="" action="ppaction://hlinkshowjump?jump=endshow" highlightClick="1"/>
          </p:cNvPr>
          <p:cNvSpPr/>
          <p:nvPr/>
        </p:nvSpPr>
        <p:spPr>
          <a:xfrm>
            <a:off x="9972675" y="6327648"/>
            <a:ext cx="771525" cy="365760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b="1" dirty="0" smtClean="0"/>
              <a:t>Край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821787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967762" y="55540"/>
            <a:ext cx="10515600" cy="620720"/>
          </a:xfrm>
        </p:spPr>
        <p:txBody>
          <a:bodyPr>
            <a:normAutofit fontScale="90000"/>
          </a:bodyPr>
          <a:lstStyle/>
          <a:p>
            <a:pPr algn="ctr"/>
            <a:r>
              <a:rPr lang="bg-BG" sz="60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Въпрос за </a:t>
            </a:r>
            <a:r>
              <a:rPr lang="bg-BG" sz="6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  <a:r>
              <a:rPr lang="bg-BG" sz="60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0 000лв.</a:t>
            </a:r>
            <a:endParaRPr lang="en-US" sz="6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715827" y="1141935"/>
            <a:ext cx="93603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 algn="ctr">
              <a:buFont typeface="+mj-lt"/>
              <a:buAutoNum type="arabicPeriod" startAt="12"/>
            </a:pPr>
            <a:r>
              <a:rPr lang="ru-RU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</a:t>
            </a:r>
            <a:r>
              <a:rPr lang="ru-RU" sz="3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Как се означава селекторът за клас в </a:t>
            </a:r>
            <a:r>
              <a:rPr lang="en-US" sz="3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CSS?</a:t>
            </a:r>
            <a:endParaRPr lang="en-US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071421" y="3461199"/>
            <a:ext cx="45228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800" dirty="0" smtClean="0">
                <a:hlinkClick r:id="rId2" action="ppaction://hlinksldjump"/>
              </a:rPr>
              <a:t>А) </a:t>
            </a:r>
            <a:r>
              <a:rPr lang="en-US" sz="2800" dirty="0" smtClean="0">
                <a:hlinkClick r:id="rId2" action="ppaction://hlinksldjump"/>
              </a:rPr>
              <a:t>#</a:t>
            </a:r>
            <a:endParaRPr lang="en-US" sz="2800" dirty="0"/>
          </a:p>
        </p:txBody>
      </p:sp>
      <p:sp>
        <p:nvSpPr>
          <p:cNvPr id="14" name="TextBox 13"/>
          <p:cNvSpPr txBox="1"/>
          <p:nvPr/>
        </p:nvSpPr>
        <p:spPr>
          <a:xfrm>
            <a:off x="7153201" y="3553894"/>
            <a:ext cx="45228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800" dirty="0" smtClean="0">
                <a:hlinkClick r:id="rId3" action="ppaction://hlinksldjump"/>
              </a:rPr>
              <a:t>Б) </a:t>
            </a:r>
            <a:r>
              <a:rPr lang="en-US" sz="2800" dirty="0" smtClean="0">
                <a:hlinkClick r:id="rId3" action="ppaction://hlinksldjump"/>
              </a:rPr>
              <a:t>.</a:t>
            </a:r>
            <a:endParaRPr lang="en-US" sz="2800" dirty="0"/>
          </a:p>
        </p:txBody>
      </p:sp>
      <p:sp>
        <p:nvSpPr>
          <p:cNvPr id="15" name="TextBox 14"/>
          <p:cNvSpPr txBox="1"/>
          <p:nvPr/>
        </p:nvSpPr>
        <p:spPr>
          <a:xfrm>
            <a:off x="1071421" y="5062011"/>
            <a:ext cx="45228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800" dirty="0" smtClean="0">
                <a:hlinkClick r:id="rId2" action="ppaction://hlinksldjump"/>
              </a:rPr>
              <a:t>В) </a:t>
            </a:r>
            <a:r>
              <a:rPr lang="en-US" sz="2800" dirty="0">
                <a:hlinkClick r:id="rId2" action="ppaction://hlinksldjump"/>
              </a:rPr>
              <a:t>*</a:t>
            </a:r>
            <a:endParaRPr lang="en-US" sz="2800" dirty="0"/>
          </a:p>
        </p:txBody>
      </p:sp>
      <p:sp>
        <p:nvSpPr>
          <p:cNvPr id="16" name="TextBox 15"/>
          <p:cNvSpPr txBox="1"/>
          <p:nvPr/>
        </p:nvSpPr>
        <p:spPr>
          <a:xfrm>
            <a:off x="7196964" y="5027134"/>
            <a:ext cx="44353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800" dirty="0" smtClean="0">
                <a:hlinkClick r:id="rId2" action="ppaction://hlinksldjump"/>
              </a:rPr>
              <a:t>Г) </a:t>
            </a:r>
            <a:r>
              <a:rPr lang="en-US" sz="2800" dirty="0" smtClean="0">
                <a:hlinkClick r:id="rId2" action="ppaction://hlinksldjump"/>
              </a:rPr>
              <a:t>+</a:t>
            </a:r>
            <a:endParaRPr lang="en-US" sz="2800" dirty="0"/>
          </a:p>
        </p:txBody>
      </p:sp>
      <p:sp>
        <p:nvSpPr>
          <p:cNvPr id="22" name="Action Button: Forward or Next 21">
            <a:hlinkClick r:id="rId4" action="ppaction://hlinksldjump" highlightClick="1"/>
          </p:cNvPr>
          <p:cNvSpPr/>
          <p:nvPr/>
        </p:nvSpPr>
        <p:spPr>
          <a:xfrm>
            <a:off x="11483362" y="6226078"/>
            <a:ext cx="551322" cy="481781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Explosion 2 22">
            <a:hlinkClick r:id="rId5" action="ppaction://hlinksldjump"/>
          </p:cNvPr>
          <p:cNvSpPr/>
          <p:nvPr/>
        </p:nvSpPr>
        <p:spPr>
          <a:xfrm>
            <a:off x="3375660" y="5954214"/>
            <a:ext cx="5440680" cy="813816"/>
          </a:xfrm>
          <a:prstGeom prst="irregularSeal2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bg-BG" dirty="0" smtClean="0"/>
              <a:t>Отказвам се от играта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652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>
          <a:gsLst>
            <a:gs pos="0">
              <a:schemeClr val="accent5">
                <a:lumMod val="40000"/>
                <a:lumOff val="60000"/>
              </a:schemeClr>
            </a:gs>
            <a:gs pos="46000">
              <a:schemeClr val="accent5">
                <a:lumMod val="95000"/>
                <a:lumOff val="5000"/>
              </a:schemeClr>
            </a:gs>
            <a:gs pos="100000">
              <a:schemeClr val="accent5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404872" y="2340864"/>
            <a:ext cx="768096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88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Верен отговор!</a:t>
            </a:r>
            <a:endParaRPr lang="en-US" sz="88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Action Button: Back or Previous 6">
            <a:hlinkClick r:id="rId2" action="ppaction://hlinksldjump" highlightClick="1"/>
          </p:cNvPr>
          <p:cNvSpPr/>
          <p:nvPr/>
        </p:nvSpPr>
        <p:spPr>
          <a:xfrm>
            <a:off x="10826496" y="6318504"/>
            <a:ext cx="548640" cy="365760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59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>
          <a:gsLst>
            <a:gs pos="0">
              <a:schemeClr val="accent5">
                <a:lumMod val="40000"/>
                <a:lumOff val="60000"/>
              </a:schemeClr>
            </a:gs>
            <a:gs pos="46000">
              <a:schemeClr val="accent5">
                <a:lumMod val="95000"/>
                <a:lumOff val="5000"/>
              </a:schemeClr>
            </a:gs>
            <a:gs pos="100000">
              <a:schemeClr val="accent5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hlinkClick r:id="rId2" action="ppaction://hlinksldjump"/>
          </p:cNvPr>
          <p:cNvSpPr txBox="1"/>
          <p:nvPr/>
        </p:nvSpPr>
        <p:spPr>
          <a:xfrm>
            <a:off x="1952840" y="1097678"/>
            <a:ext cx="859536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8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Грешен  отговор!</a:t>
            </a:r>
          </a:p>
          <a:p>
            <a:pPr algn="ctr"/>
            <a:r>
              <a:rPr lang="bg-BG" sz="8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Вие си тръгвате с </a:t>
            </a:r>
            <a:r>
              <a:rPr lang="bg-BG" sz="88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2 500 </a:t>
            </a:r>
            <a:r>
              <a:rPr lang="bg-BG" sz="8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лева</a:t>
            </a:r>
            <a:endParaRPr lang="en-US" sz="88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Action Button: Custom 3">
            <a:hlinkClick r:id="" action="ppaction://hlinkshowjump?jump=endshow" highlightClick="1"/>
          </p:cNvPr>
          <p:cNvSpPr/>
          <p:nvPr/>
        </p:nvSpPr>
        <p:spPr>
          <a:xfrm>
            <a:off x="9972675" y="6327648"/>
            <a:ext cx="771525" cy="365760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b="1" dirty="0" smtClean="0"/>
              <a:t>Край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030611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>
          <a:gsLst>
            <a:gs pos="0">
              <a:schemeClr val="accent5">
                <a:lumMod val="40000"/>
                <a:lumOff val="60000"/>
              </a:schemeClr>
            </a:gs>
            <a:gs pos="46000">
              <a:schemeClr val="accent5">
                <a:lumMod val="95000"/>
                <a:lumOff val="5000"/>
              </a:schemeClr>
            </a:gs>
            <a:gs pos="100000">
              <a:schemeClr val="accent5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029968" y="1078992"/>
            <a:ext cx="859536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88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Грешен  отговор!</a:t>
            </a:r>
          </a:p>
          <a:p>
            <a:pPr algn="ctr"/>
            <a:r>
              <a:rPr lang="bg-BG" sz="88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Вие си тръгвате с 0 лева</a:t>
            </a:r>
            <a:endParaRPr lang="en-US" sz="88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Action Button: Custom 2">
            <a:hlinkClick r:id="" action="ppaction://hlinkshowjump?jump=endshow" highlightClick="1"/>
          </p:cNvPr>
          <p:cNvSpPr/>
          <p:nvPr/>
        </p:nvSpPr>
        <p:spPr>
          <a:xfrm>
            <a:off x="9972675" y="6327648"/>
            <a:ext cx="771525" cy="365760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b="1" dirty="0" smtClean="0"/>
              <a:t>Край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694113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5">
                <a:lumMod val="40000"/>
                <a:lumOff val="60000"/>
              </a:schemeClr>
            </a:gs>
            <a:gs pos="46000">
              <a:schemeClr val="accent5">
                <a:lumMod val="95000"/>
                <a:lumOff val="5000"/>
              </a:schemeClr>
            </a:gs>
            <a:gs pos="100000">
              <a:schemeClr val="accent5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41244" y="2189788"/>
            <a:ext cx="11367051" cy="2112264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Разбираме, че се отказвате от играта. </a:t>
            </a:r>
            <a: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Вашата </a:t>
            </a:r>
            <a:r>
              <a:rPr lang="ru-RU" sz="36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гарантирана сума за участието в играта е </a:t>
            </a:r>
            <a: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5 000лв. </a:t>
            </a:r>
            <a:b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Благодарим </a:t>
            </a:r>
            <a:r>
              <a:rPr lang="ru-RU" sz="36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ви за участието!</a:t>
            </a:r>
            <a:endParaRPr lang="en-US" sz="3600" b="1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Action Button: Custom 4">
            <a:hlinkClick r:id="" action="ppaction://hlinkshowjump?jump=endshow" highlightClick="1"/>
          </p:cNvPr>
          <p:cNvSpPr/>
          <p:nvPr/>
        </p:nvSpPr>
        <p:spPr>
          <a:xfrm>
            <a:off x="9972675" y="6327648"/>
            <a:ext cx="771525" cy="365760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b="1" dirty="0" smtClean="0"/>
              <a:t>Край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066725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8200" y="-50207"/>
            <a:ext cx="10515600" cy="844360"/>
          </a:xfrm>
        </p:spPr>
        <p:txBody>
          <a:bodyPr>
            <a:normAutofit fontScale="90000"/>
          </a:bodyPr>
          <a:lstStyle/>
          <a:p>
            <a:pPr algn="ctr"/>
            <a:r>
              <a:rPr lang="bg-BG" sz="60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Въпрос за </a:t>
            </a:r>
            <a:r>
              <a:rPr lang="en-US" sz="60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25</a:t>
            </a:r>
            <a:r>
              <a:rPr lang="bg-BG" sz="60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000лв.</a:t>
            </a:r>
            <a:endParaRPr lang="en-US" sz="6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617551" y="1151584"/>
            <a:ext cx="936031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 startAt="13"/>
            </a:pPr>
            <a:r>
              <a:rPr lang="ru-RU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Какъв ще е резултатът от изпълнението на заявката : </a:t>
            </a:r>
          </a:p>
          <a:p>
            <a:r>
              <a:rPr lang="en-US" sz="2000" dirty="0" smtClean="0">
                <a:solidFill>
                  <a:schemeClr val="bg1"/>
                </a:solidFill>
              </a:rPr>
              <a:t>SELECT </a:t>
            </a:r>
            <a:r>
              <a:rPr lang="bg-BG" sz="2000" dirty="0">
                <a:solidFill>
                  <a:schemeClr val="bg1"/>
                </a:solidFill>
              </a:rPr>
              <a:t>Име, Фамилия, Телефон</a:t>
            </a:r>
          </a:p>
          <a:p>
            <a:r>
              <a:rPr lang="en-US" sz="2000" dirty="0">
                <a:solidFill>
                  <a:schemeClr val="bg1"/>
                </a:solidFill>
              </a:rPr>
              <a:t>From </a:t>
            </a:r>
            <a:r>
              <a:rPr lang="bg-BG" sz="2000" dirty="0">
                <a:solidFill>
                  <a:schemeClr val="bg1"/>
                </a:solidFill>
              </a:rPr>
              <a:t>Учители</a:t>
            </a:r>
            <a:r>
              <a:rPr lang="bg-BG" sz="2000" dirty="0" smtClean="0">
                <a:solidFill>
                  <a:schemeClr val="bg1"/>
                </a:solidFill>
              </a:rPr>
              <a:t>;</a:t>
            </a:r>
            <a:r>
              <a:rPr lang="en-US" sz="2000" dirty="0" smtClean="0">
                <a:solidFill>
                  <a:schemeClr val="bg1"/>
                </a:solidFill>
              </a:rPr>
              <a:t> </a:t>
            </a:r>
          </a:p>
          <a:p>
            <a:r>
              <a:rPr lang="ru-RU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 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SQL</a:t>
            </a:r>
          </a:p>
        </p:txBody>
      </p:sp>
      <p:sp>
        <p:nvSpPr>
          <p:cNvPr id="13" name="TextBox 12">
            <a:hlinkClick r:id="rId2" action="ppaction://hlinksldjump"/>
          </p:cNvPr>
          <p:cNvSpPr txBox="1"/>
          <p:nvPr/>
        </p:nvSpPr>
        <p:spPr>
          <a:xfrm>
            <a:off x="1042844" y="3318353"/>
            <a:ext cx="452283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000" dirty="0">
                <a:hlinkClick r:id="rId2" action="ppaction://hlinksldjump"/>
              </a:rPr>
              <a:t>А</a:t>
            </a:r>
            <a:r>
              <a:rPr lang="bg-BG" sz="2000" dirty="0" smtClean="0">
                <a:hlinkClick r:id="rId2" action="ppaction://hlinksldjump"/>
              </a:rPr>
              <a:t>) </a:t>
            </a:r>
            <a:r>
              <a:rPr lang="bg-BG" sz="2000" dirty="0">
                <a:hlinkClick r:id="rId2" action="ppaction://hlinksldjump"/>
              </a:rPr>
              <a:t>Ще се покажат колони </a:t>
            </a:r>
            <a:r>
              <a:rPr lang="bg-BG" sz="2000" dirty="0" smtClean="0">
                <a:hlinkClick r:id="rId2" action="ppaction://hlinksldjump"/>
              </a:rPr>
              <a:t>Име, </a:t>
            </a:r>
            <a:r>
              <a:rPr lang="bg-BG" sz="2000" dirty="0">
                <a:hlinkClick r:id="rId2" action="ppaction://hlinksldjump"/>
              </a:rPr>
              <a:t>Фамилия и Телефон от таблица </a:t>
            </a:r>
            <a:r>
              <a:rPr lang="bg-BG" sz="2000" dirty="0" smtClean="0">
                <a:hlinkClick r:id="rId2" action="ppaction://hlinksldjump"/>
              </a:rPr>
              <a:t>Ученици</a:t>
            </a:r>
            <a:endParaRPr lang="en-US" sz="2000" dirty="0"/>
          </a:p>
        </p:txBody>
      </p:sp>
      <p:sp>
        <p:nvSpPr>
          <p:cNvPr id="14" name="TextBox 13">
            <a:hlinkClick r:id="rId3" action="ppaction://hlinksldjump"/>
          </p:cNvPr>
          <p:cNvSpPr txBox="1"/>
          <p:nvPr/>
        </p:nvSpPr>
        <p:spPr>
          <a:xfrm>
            <a:off x="7124626" y="3435197"/>
            <a:ext cx="45228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000" dirty="0" smtClean="0">
                <a:hlinkClick r:id="rId3" action="ppaction://hlinksldjump"/>
              </a:rPr>
              <a:t>Б) Ще се покажат колони Име, Фамилия и Телефон от таблица Учители</a:t>
            </a:r>
            <a:endParaRPr lang="en-US" sz="2000" dirty="0"/>
          </a:p>
        </p:txBody>
      </p:sp>
      <p:sp>
        <p:nvSpPr>
          <p:cNvPr id="15" name="TextBox 14">
            <a:hlinkClick r:id="rId2" action="ppaction://hlinksldjump"/>
          </p:cNvPr>
          <p:cNvSpPr txBox="1"/>
          <p:nvPr/>
        </p:nvSpPr>
        <p:spPr>
          <a:xfrm>
            <a:off x="1042844" y="4926678"/>
            <a:ext cx="45228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000" dirty="0" smtClean="0">
                <a:hlinkClick r:id="rId2" action="ppaction://hlinksldjump"/>
              </a:rPr>
              <a:t>В) </a:t>
            </a:r>
            <a:r>
              <a:rPr lang="bg-BG" sz="2000" dirty="0">
                <a:hlinkClick r:id="rId2" action="ppaction://hlinksldjump"/>
              </a:rPr>
              <a:t>Ще се покажат колони </a:t>
            </a:r>
            <a:r>
              <a:rPr lang="bg-BG" sz="2000" dirty="0" smtClean="0">
                <a:hlinkClick r:id="rId2" action="ppaction://hlinksldjump"/>
              </a:rPr>
              <a:t>Име и </a:t>
            </a:r>
            <a:r>
              <a:rPr lang="bg-BG" sz="2000" dirty="0">
                <a:hlinkClick r:id="rId2" action="ppaction://hlinksldjump"/>
              </a:rPr>
              <a:t>Фамилия </a:t>
            </a:r>
            <a:r>
              <a:rPr lang="bg-BG" sz="2000" dirty="0" smtClean="0">
                <a:hlinkClick r:id="rId2" action="ppaction://hlinksldjump"/>
              </a:rPr>
              <a:t>от </a:t>
            </a:r>
            <a:r>
              <a:rPr lang="bg-BG" sz="2000" dirty="0">
                <a:hlinkClick r:id="rId2" action="ppaction://hlinksldjump"/>
              </a:rPr>
              <a:t>таблица Учители</a:t>
            </a:r>
            <a:endParaRPr lang="en-US" sz="2000" dirty="0"/>
          </a:p>
        </p:txBody>
      </p:sp>
      <p:sp>
        <p:nvSpPr>
          <p:cNvPr id="16" name="TextBox 15">
            <a:hlinkClick r:id="rId2" action="ppaction://hlinksldjump"/>
          </p:cNvPr>
          <p:cNvSpPr txBox="1"/>
          <p:nvPr/>
        </p:nvSpPr>
        <p:spPr>
          <a:xfrm>
            <a:off x="7124626" y="4926678"/>
            <a:ext cx="44353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000" dirty="0" smtClean="0">
                <a:hlinkClick r:id="rId2" action="ppaction://hlinksldjump"/>
              </a:rPr>
              <a:t>Г) </a:t>
            </a:r>
            <a:r>
              <a:rPr lang="bg-BG" sz="2000" dirty="0">
                <a:hlinkClick r:id="rId2" action="ppaction://hlinksldjump"/>
              </a:rPr>
              <a:t>Ще се покажат колони Име </a:t>
            </a:r>
            <a:r>
              <a:rPr lang="bg-BG" sz="2000" dirty="0" smtClean="0">
                <a:hlinkClick r:id="rId2" action="ppaction://hlinksldjump"/>
              </a:rPr>
              <a:t>и </a:t>
            </a:r>
            <a:r>
              <a:rPr lang="bg-BG" sz="2000" dirty="0">
                <a:hlinkClick r:id="rId2" action="ppaction://hlinksldjump"/>
              </a:rPr>
              <a:t>Телефон от таблица </a:t>
            </a:r>
            <a:r>
              <a:rPr lang="bg-BG" sz="2000" dirty="0" smtClean="0">
                <a:hlinkClick r:id="rId2" action="ppaction://hlinksldjump"/>
              </a:rPr>
              <a:t>Ученици</a:t>
            </a:r>
            <a:endParaRPr lang="en-US" sz="2000" dirty="0"/>
          </a:p>
        </p:txBody>
      </p:sp>
      <p:sp>
        <p:nvSpPr>
          <p:cNvPr id="22" name="Action Button: Forward or Next 21">
            <a:hlinkClick r:id="rId4" action="ppaction://hlinksldjump" highlightClick="1"/>
          </p:cNvPr>
          <p:cNvSpPr/>
          <p:nvPr/>
        </p:nvSpPr>
        <p:spPr>
          <a:xfrm>
            <a:off x="11483362" y="6226078"/>
            <a:ext cx="551322" cy="481781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Explosion 2 22">
            <a:hlinkClick r:id="rId5" action="ppaction://hlinksldjump"/>
          </p:cNvPr>
          <p:cNvSpPr/>
          <p:nvPr/>
        </p:nvSpPr>
        <p:spPr>
          <a:xfrm>
            <a:off x="3375660" y="5954214"/>
            <a:ext cx="5440680" cy="813816"/>
          </a:xfrm>
          <a:prstGeom prst="irregularSeal2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bg-BG" dirty="0" smtClean="0"/>
              <a:t>Отказвам се от играта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1834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>
          <a:gsLst>
            <a:gs pos="0">
              <a:schemeClr val="accent5">
                <a:lumMod val="40000"/>
                <a:lumOff val="60000"/>
              </a:schemeClr>
            </a:gs>
            <a:gs pos="46000">
              <a:schemeClr val="accent5">
                <a:lumMod val="95000"/>
                <a:lumOff val="5000"/>
              </a:schemeClr>
            </a:gs>
            <a:gs pos="100000">
              <a:schemeClr val="accent5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404872" y="2340864"/>
            <a:ext cx="768096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88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Верен отговор!</a:t>
            </a:r>
            <a:endParaRPr lang="en-US" sz="88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Action Button: Back or Previous 6">
            <a:hlinkClick r:id="rId2" action="ppaction://hlinksldjump" highlightClick="1"/>
          </p:cNvPr>
          <p:cNvSpPr/>
          <p:nvPr/>
        </p:nvSpPr>
        <p:spPr>
          <a:xfrm>
            <a:off x="10826496" y="6318504"/>
            <a:ext cx="548640" cy="365760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860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>
          <a:gsLst>
            <a:gs pos="0">
              <a:schemeClr val="accent5">
                <a:lumMod val="40000"/>
                <a:lumOff val="60000"/>
              </a:schemeClr>
            </a:gs>
            <a:gs pos="46000">
              <a:schemeClr val="accent5">
                <a:lumMod val="95000"/>
                <a:lumOff val="5000"/>
              </a:schemeClr>
            </a:gs>
            <a:gs pos="100000">
              <a:schemeClr val="accent5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hlinkClick r:id="rId2" action="ppaction://hlinksldjump"/>
          </p:cNvPr>
          <p:cNvSpPr txBox="1"/>
          <p:nvPr/>
        </p:nvSpPr>
        <p:spPr>
          <a:xfrm>
            <a:off x="1952840" y="1097678"/>
            <a:ext cx="859536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8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Грешен  отговор!</a:t>
            </a:r>
          </a:p>
          <a:p>
            <a:pPr algn="ctr"/>
            <a:r>
              <a:rPr lang="bg-BG" sz="8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Вие си тръгвате с </a:t>
            </a:r>
            <a:r>
              <a:rPr lang="bg-BG" sz="88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2 500 </a:t>
            </a:r>
            <a:r>
              <a:rPr lang="bg-BG" sz="8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лева</a:t>
            </a:r>
            <a:endParaRPr lang="en-US" sz="88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Action Button: Custom 4">
            <a:hlinkClick r:id="" action="ppaction://hlinkshowjump?jump=endshow" highlightClick="1"/>
          </p:cNvPr>
          <p:cNvSpPr/>
          <p:nvPr/>
        </p:nvSpPr>
        <p:spPr>
          <a:xfrm>
            <a:off x="9972675" y="6327648"/>
            <a:ext cx="771525" cy="365760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b="1" dirty="0" smtClean="0"/>
              <a:t>Край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092402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5">
                <a:lumMod val="40000"/>
                <a:lumOff val="60000"/>
              </a:schemeClr>
            </a:gs>
            <a:gs pos="46000">
              <a:schemeClr val="accent5">
                <a:lumMod val="95000"/>
                <a:lumOff val="5000"/>
              </a:schemeClr>
            </a:gs>
            <a:gs pos="100000">
              <a:schemeClr val="accent5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41244" y="2189788"/>
            <a:ext cx="11367051" cy="2112264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Разбираме, че се отказвате от играта. </a:t>
            </a:r>
            <a: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Вашата </a:t>
            </a:r>
            <a:r>
              <a:rPr lang="ru-RU" sz="36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гарантирана сума за участието в играта е </a:t>
            </a:r>
            <a: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10 000лв. </a:t>
            </a:r>
            <a:b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Благодарим </a:t>
            </a:r>
            <a:r>
              <a:rPr lang="ru-RU" sz="36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ви за участието!</a:t>
            </a:r>
            <a:endParaRPr lang="en-US" sz="3600" b="1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Action Button: Custom 5">
            <a:hlinkClick r:id="" action="ppaction://hlinkshowjump?jump=endshow" highlightClick="1"/>
          </p:cNvPr>
          <p:cNvSpPr/>
          <p:nvPr/>
        </p:nvSpPr>
        <p:spPr>
          <a:xfrm>
            <a:off x="9972675" y="6327648"/>
            <a:ext cx="771525" cy="365760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b="1" dirty="0" smtClean="0"/>
              <a:t>Край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678232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967762" y="-22540"/>
            <a:ext cx="10515600" cy="763635"/>
          </a:xfrm>
        </p:spPr>
        <p:txBody>
          <a:bodyPr>
            <a:normAutofit fontScale="90000"/>
          </a:bodyPr>
          <a:lstStyle/>
          <a:p>
            <a:pPr algn="ctr"/>
            <a:r>
              <a:rPr lang="bg-BG" sz="60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Въпрос за </a:t>
            </a:r>
            <a:r>
              <a:rPr lang="en-US" sz="60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50</a:t>
            </a:r>
            <a:r>
              <a:rPr lang="bg-BG" sz="60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000лв.</a:t>
            </a:r>
            <a:endParaRPr lang="en-US" sz="6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697539" y="1138624"/>
            <a:ext cx="93603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 algn="ctr">
              <a:buFont typeface="+mj-lt"/>
              <a:buAutoNum type="arabicPeriod" startAt="14"/>
            </a:pPr>
            <a:r>
              <a:rPr lang="ru-RU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</a:t>
            </a:r>
            <a:r>
              <a:rPr lang="bg-BG" sz="3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Коя е формулата за намиране на среден успех в </a:t>
            </a:r>
            <a:r>
              <a:rPr lang="en-US" sz="3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MS Access</a:t>
            </a:r>
            <a:r>
              <a:rPr lang="bg-BG" sz="3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?</a:t>
            </a:r>
            <a:endParaRPr lang="en-US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TextBox 12">
            <a:hlinkClick r:id="rId2" action="ppaction://hlinksldjump"/>
          </p:cNvPr>
          <p:cNvSpPr txBox="1"/>
          <p:nvPr/>
        </p:nvSpPr>
        <p:spPr>
          <a:xfrm>
            <a:off x="1114240" y="3274372"/>
            <a:ext cx="452283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000" dirty="0" smtClean="0">
                <a:hlinkClick r:id="rId2" action="ppaction://hlinksldjump"/>
              </a:rPr>
              <a:t>А) </a:t>
            </a:r>
            <a:r>
              <a:rPr lang="ru-RU" sz="2000" dirty="0">
                <a:hlinkClick r:id="rId2" action="ppaction://hlinksldjump"/>
              </a:rPr>
              <a:t>Sum([Оценки]![Оценка])/Count([Оценки]![Оценка])</a:t>
            </a:r>
            <a:endParaRPr lang="en-US" sz="2000" dirty="0"/>
          </a:p>
        </p:txBody>
      </p:sp>
      <p:sp>
        <p:nvSpPr>
          <p:cNvPr id="14" name="TextBox 13">
            <a:hlinkClick r:id="rId3" action="ppaction://hlinksldjump"/>
          </p:cNvPr>
          <p:cNvSpPr txBox="1"/>
          <p:nvPr/>
        </p:nvSpPr>
        <p:spPr>
          <a:xfrm>
            <a:off x="7153202" y="3520593"/>
            <a:ext cx="45228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800" dirty="0" smtClean="0">
                <a:hlinkClick r:id="rId4" action="ppaction://hlinksldjump"/>
              </a:rPr>
              <a:t>Б) </a:t>
            </a:r>
            <a:r>
              <a:rPr lang="ru-RU" sz="2800" dirty="0">
                <a:hlinkClick r:id="rId4" action="ppaction://hlinksldjump"/>
              </a:rPr>
              <a:t>Sum([Оценки]![Оценка</a:t>
            </a:r>
            <a:r>
              <a:rPr lang="ru-RU" sz="2800" dirty="0" smtClean="0">
                <a:hlinkClick r:id="rId4" action="ppaction://hlinksldjump"/>
              </a:rPr>
              <a:t>])</a:t>
            </a:r>
            <a:endParaRPr lang="en-US" sz="2800" dirty="0"/>
          </a:p>
        </p:txBody>
      </p:sp>
      <p:sp>
        <p:nvSpPr>
          <p:cNvPr id="15" name="TextBox 14">
            <a:hlinkClick r:id="rId4" action="ppaction://hlinksldjump"/>
          </p:cNvPr>
          <p:cNvSpPr txBox="1"/>
          <p:nvPr/>
        </p:nvSpPr>
        <p:spPr>
          <a:xfrm>
            <a:off x="1114239" y="5046622"/>
            <a:ext cx="45228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800" dirty="0" smtClean="0">
                <a:hlinkClick r:id="rId4" action="ppaction://hlinksldjump"/>
              </a:rPr>
              <a:t>В) </a:t>
            </a:r>
            <a:r>
              <a:rPr lang="ru-RU" sz="2800" dirty="0" smtClean="0">
                <a:hlinkClick r:id="rId4" action="ppaction://hlinksldjump"/>
              </a:rPr>
              <a:t>Count</a:t>
            </a:r>
            <a:r>
              <a:rPr lang="ru-RU" sz="2800" dirty="0">
                <a:hlinkClick r:id="rId4" action="ppaction://hlinksldjump"/>
              </a:rPr>
              <a:t>([Оценки]![Оценка])</a:t>
            </a:r>
            <a:endParaRPr lang="en-US" sz="2800" dirty="0"/>
          </a:p>
        </p:txBody>
      </p:sp>
      <p:sp>
        <p:nvSpPr>
          <p:cNvPr id="16" name="TextBox 15">
            <a:hlinkClick r:id="rId3" action="ppaction://hlinksldjump"/>
          </p:cNvPr>
          <p:cNvSpPr txBox="1"/>
          <p:nvPr/>
        </p:nvSpPr>
        <p:spPr>
          <a:xfrm>
            <a:off x="7196965" y="4800400"/>
            <a:ext cx="443531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000" dirty="0" smtClean="0">
                <a:hlinkClick r:id="rId4" action="ppaction://hlinksldjump"/>
              </a:rPr>
              <a:t>Г) </a:t>
            </a:r>
            <a:r>
              <a:rPr lang="en-US" sz="2000" dirty="0" smtClean="0">
                <a:hlinkClick r:id="rId4" action="ppaction://hlinksldjump"/>
              </a:rPr>
              <a:t>Max</a:t>
            </a:r>
            <a:r>
              <a:rPr lang="ru-RU" sz="2000" dirty="0" smtClean="0">
                <a:hlinkClick r:id="rId4" action="ppaction://hlinksldjump"/>
              </a:rPr>
              <a:t>(Оценка</a:t>
            </a:r>
            <a:r>
              <a:rPr lang="ru-RU" sz="2000" dirty="0">
                <a:hlinkClick r:id="rId4" action="ppaction://hlinksldjump"/>
              </a:rPr>
              <a:t>])/Count</a:t>
            </a:r>
            <a:r>
              <a:rPr lang="ru-RU" sz="2000" dirty="0" smtClean="0">
                <a:hlinkClick r:id="rId4" action="ppaction://hlinksldjump"/>
              </a:rPr>
              <a:t>([Оценки]![</a:t>
            </a:r>
            <a:r>
              <a:rPr lang="ru-RU" sz="2000" dirty="0">
                <a:hlinkClick r:id="rId4" action="ppaction://hlinksldjump"/>
              </a:rPr>
              <a:t>Оценка])</a:t>
            </a:r>
            <a:endParaRPr lang="en-US" sz="2000" dirty="0"/>
          </a:p>
        </p:txBody>
      </p:sp>
      <p:sp>
        <p:nvSpPr>
          <p:cNvPr id="22" name="Action Button: Forward or Next 21">
            <a:hlinkClick r:id="rId5" action="ppaction://hlinksldjump" highlightClick="1"/>
          </p:cNvPr>
          <p:cNvSpPr/>
          <p:nvPr/>
        </p:nvSpPr>
        <p:spPr>
          <a:xfrm>
            <a:off x="11483362" y="6226078"/>
            <a:ext cx="551322" cy="481781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Explosion 2 22">
            <a:hlinkClick r:id="rId3" action="ppaction://hlinksldjump"/>
          </p:cNvPr>
          <p:cNvSpPr/>
          <p:nvPr/>
        </p:nvSpPr>
        <p:spPr>
          <a:xfrm>
            <a:off x="3375660" y="5954214"/>
            <a:ext cx="5440680" cy="813816"/>
          </a:xfrm>
          <a:prstGeom prst="irregularSeal2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bg-BG" dirty="0" smtClean="0"/>
              <a:t>Отказвам се от играта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147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>
          <a:gsLst>
            <a:gs pos="0">
              <a:schemeClr val="accent5">
                <a:lumMod val="40000"/>
                <a:lumOff val="60000"/>
              </a:schemeClr>
            </a:gs>
            <a:gs pos="46000">
              <a:schemeClr val="accent5">
                <a:lumMod val="95000"/>
                <a:lumOff val="5000"/>
              </a:schemeClr>
            </a:gs>
            <a:gs pos="100000">
              <a:schemeClr val="accent5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404872" y="2340864"/>
            <a:ext cx="768096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88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Верен отговор!</a:t>
            </a:r>
            <a:endParaRPr lang="en-US" sz="88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Action Button: Back or Previous 6">
            <a:hlinkClick r:id="rId2" action="ppaction://hlinksldjump" highlightClick="1"/>
          </p:cNvPr>
          <p:cNvSpPr/>
          <p:nvPr/>
        </p:nvSpPr>
        <p:spPr>
          <a:xfrm>
            <a:off x="10826496" y="6318504"/>
            <a:ext cx="548640" cy="365760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066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>
          <a:gsLst>
            <a:gs pos="0">
              <a:schemeClr val="accent5">
                <a:lumMod val="40000"/>
                <a:lumOff val="60000"/>
              </a:schemeClr>
            </a:gs>
            <a:gs pos="46000">
              <a:schemeClr val="accent5">
                <a:lumMod val="95000"/>
                <a:lumOff val="5000"/>
              </a:schemeClr>
            </a:gs>
            <a:gs pos="100000">
              <a:schemeClr val="accent5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hlinkClick r:id="rId2" action="ppaction://hlinksldjump"/>
          </p:cNvPr>
          <p:cNvSpPr txBox="1"/>
          <p:nvPr/>
        </p:nvSpPr>
        <p:spPr>
          <a:xfrm>
            <a:off x="1952840" y="1097678"/>
            <a:ext cx="859536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8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Грешен  отговор!</a:t>
            </a:r>
          </a:p>
          <a:p>
            <a:pPr algn="ctr"/>
            <a:r>
              <a:rPr lang="bg-BG" sz="8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Вие си тръгвате с </a:t>
            </a:r>
            <a:r>
              <a:rPr lang="bg-BG" sz="88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2 500 </a:t>
            </a:r>
            <a:r>
              <a:rPr lang="bg-BG" sz="8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лева</a:t>
            </a:r>
            <a:endParaRPr lang="en-US" sz="88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Action Button: Custom 4">
            <a:hlinkClick r:id="" action="ppaction://hlinkshowjump?jump=endshow" highlightClick="1"/>
          </p:cNvPr>
          <p:cNvSpPr/>
          <p:nvPr/>
        </p:nvSpPr>
        <p:spPr>
          <a:xfrm>
            <a:off x="9972675" y="6327648"/>
            <a:ext cx="771525" cy="365760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b="1" dirty="0" smtClean="0"/>
              <a:t>Край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826234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5">
                <a:lumMod val="40000"/>
                <a:lumOff val="60000"/>
              </a:schemeClr>
            </a:gs>
            <a:gs pos="46000">
              <a:schemeClr val="accent5">
                <a:lumMod val="95000"/>
                <a:lumOff val="5000"/>
              </a:schemeClr>
            </a:gs>
            <a:gs pos="100000">
              <a:schemeClr val="accent5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41244" y="2189788"/>
            <a:ext cx="11367051" cy="2112264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Разбираме, че се отказвате от играта. </a:t>
            </a:r>
            <a: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Вашата </a:t>
            </a:r>
            <a:r>
              <a:rPr lang="ru-RU" sz="36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гарантирана сума за участието в играта е </a:t>
            </a:r>
            <a: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25 000лв. </a:t>
            </a:r>
            <a:b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Благодарим </a:t>
            </a:r>
            <a:r>
              <a:rPr lang="ru-RU" sz="36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ви за участието!</a:t>
            </a:r>
            <a:endParaRPr lang="en-US" sz="3600" b="1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Action Button: Custom 4">
            <a:hlinkClick r:id="" action="ppaction://hlinkshowjump?jump=endshow" highlightClick="1"/>
          </p:cNvPr>
          <p:cNvSpPr/>
          <p:nvPr/>
        </p:nvSpPr>
        <p:spPr>
          <a:xfrm>
            <a:off x="9972675" y="6327648"/>
            <a:ext cx="771525" cy="365760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b="1" dirty="0" smtClean="0"/>
              <a:t>Край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203639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967762" y="0"/>
            <a:ext cx="10515600" cy="609799"/>
          </a:xfrm>
        </p:spPr>
        <p:txBody>
          <a:bodyPr>
            <a:normAutofit fontScale="90000"/>
          </a:bodyPr>
          <a:lstStyle/>
          <a:p>
            <a:pPr algn="ctr"/>
            <a:r>
              <a:rPr lang="bg-BG" sz="60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Въпрос за 100 000лв.</a:t>
            </a:r>
            <a:endParaRPr lang="en-US" sz="6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617551" y="1278007"/>
            <a:ext cx="93603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 algn="ctr">
              <a:buFont typeface="+mj-lt"/>
              <a:buAutoNum type="arabicPeriod" startAt="15"/>
            </a:pPr>
            <a:r>
              <a:rPr lang="ru-RU" sz="3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Коя е командата за импортиране на БД от </a:t>
            </a:r>
            <a:r>
              <a:rPr lang="en-US" sz="3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MS Access </a:t>
            </a:r>
            <a:r>
              <a:rPr lang="bg-BG" sz="3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 </a:t>
            </a:r>
            <a:r>
              <a:rPr lang="en-US" sz="3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SQL Server</a:t>
            </a:r>
            <a:r>
              <a:rPr lang="ru-RU" sz="3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?</a:t>
            </a:r>
            <a:endParaRPr lang="en-US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" name="Action Button: Forward or Next 21">
            <a:hlinkClick r:id="" action="ppaction://hlinkshowjump?jump=endshow" highlightClick="1"/>
          </p:cNvPr>
          <p:cNvSpPr/>
          <p:nvPr/>
        </p:nvSpPr>
        <p:spPr>
          <a:xfrm>
            <a:off x="11483362" y="6226078"/>
            <a:ext cx="551322" cy="481781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Explosion 2 23">
            <a:hlinkClick r:id="rId2" action="ppaction://hlinksldjump"/>
          </p:cNvPr>
          <p:cNvSpPr/>
          <p:nvPr/>
        </p:nvSpPr>
        <p:spPr>
          <a:xfrm>
            <a:off x="3375660" y="5969789"/>
            <a:ext cx="5440680" cy="813816"/>
          </a:xfrm>
          <a:prstGeom prst="irregularSeal2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bg-BG" dirty="0" smtClean="0"/>
              <a:t>Отказвам се от играта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932688" y="3515591"/>
            <a:ext cx="45228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800" dirty="0" smtClean="0">
                <a:hlinkClick r:id="rId3" action="ppaction://hlinksldjump"/>
              </a:rPr>
              <a:t>А) </a:t>
            </a:r>
            <a:r>
              <a:rPr lang="en-US" sz="2800" dirty="0" smtClean="0">
                <a:hlinkClick r:id="rId3" action="ppaction://hlinksldjump"/>
              </a:rPr>
              <a:t>Task </a:t>
            </a:r>
            <a:r>
              <a:rPr lang="en-US" sz="2800" dirty="0" smtClean="0">
                <a:latin typeface="Franklin Gothic Book" panose="020B0503020102020204" pitchFamily="34" charset="0"/>
                <a:hlinkClick r:id="rId3" action="ppaction://hlinksldjump"/>
              </a:rPr>
              <a:t>→ </a:t>
            </a:r>
            <a:r>
              <a:rPr lang="en-US" sz="2800" dirty="0" smtClean="0">
                <a:hlinkClick r:id="rId3" action="ppaction://hlinksldjump"/>
              </a:rPr>
              <a:t>Import Date</a:t>
            </a:r>
            <a:endParaRPr lang="en-US" sz="2800" dirty="0"/>
          </a:p>
        </p:txBody>
      </p:sp>
      <p:sp>
        <p:nvSpPr>
          <p:cNvPr id="26" name="Rectangle 25"/>
          <p:cNvSpPr/>
          <p:nvPr/>
        </p:nvSpPr>
        <p:spPr>
          <a:xfrm>
            <a:off x="7196960" y="3515591"/>
            <a:ext cx="34403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bg-BG" sz="2800" dirty="0" smtClean="0">
                <a:hlinkClick r:id="rId4" action="ppaction://hlinksldjump"/>
              </a:rPr>
              <a:t>Б) </a:t>
            </a:r>
            <a:r>
              <a:rPr lang="en-US" sz="2800" dirty="0">
                <a:hlinkClick r:id="rId4" action="ppaction://hlinksldjump"/>
              </a:rPr>
              <a:t>Task </a:t>
            </a:r>
            <a:r>
              <a:rPr lang="en-US" sz="2800" dirty="0">
                <a:latin typeface="Franklin Gothic Book" panose="020B0503020102020204" pitchFamily="34" charset="0"/>
                <a:hlinkClick r:id="rId4" action="ppaction://hlinksldjump"/>
              </a:rPr>
              <a:t>→ </a:t>
            </a:r>
            <a:r>
              <a:rPr lang="en-US" sz="2800" dirty="0" smtClean="0">
                <a:hlinkClick r:id="rId4" action="ppaction://hlinksldjump"/>
              </a:rPr>
              <a:t>Export </a:t>
            </a:r>
            <a:r>
              <a:rPr lang="en-US" sz="2800" dirty="0">
                <a:hlinkClick r:id="rId4" action="ppaction://hlinksldjump"/>
              </a:rPr>
              <a:t>Date</a:t>
            </a:r>
            <a:endParaRPr lang="en-US" sz="2800" dirty="0"/>
          </a:p>
        </p:txBody>
      </p:sp>
      <p:sp>
        <p:nvSpPr>
          <p:cNvPr id="27" name="Rectangle 26"/>
          <p:cNvSpPr/>
          <p:nvPr/>
        </p:nvSpPr>
        <p:spPr>
          <a:xfrm>
            <a:off x="932688" y="5062011"/>
            <a:ext cx="343645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bg-BG" sz="2800" dirty="0" smtClean="0">
                <a:hlinkClick r:id="rId4" action="ppaction://hlinksldjump"/>
              </a:rPr>
              <a:t>В) </a:t>
            </a:r>
            <a:r>
              <a:rPr lang="en-US" sz="2800" dirty="0" smtClean="0">
                <a:hlinkClick r:id="rId4" action="ppaction://hlinksldjump"/>
              </a:rPr>
              <a:t>Task </a:t>
            </a:r>
            <a:r>
              <a:rPr lang="en-US" sz="2800" dirty="0" smtClean="0">
                <a:latin typeface="Franklin Gothic Book" panose="020B0503020102020204" pitchFamily="34" charset="0"/>
                <a:hlinkClick r:id="rId4" action="ppaction://hlinksldjump"/>
              </a:rPr>
              <a:t>→ </a:t>
            </a:r>
            <a:r>
              <a:rPr lang="en-US" sz="2800" dirty="0" smtClean="0">
                <a:hlinkClick r:id="rId4" action="ppaction://hlinksldjump"/>
              </a:rPr>
              <a:t>Take Offline</a:t>
            </a:r>
            <a:endParaRPr lang="en-US" sz="2800" dirty="0"/>
          </a:p>
        </p:txBody>
      </p:sp>
      <p:sp>
        <p:nvSpPr>
          <p:cNvPr id="28" name="Rectangle 27"/>
          <p:cNvSpPr/>
          <p:nvPr/>
        </p:nvSpPr>
        <p:spPr>
          <a:xfrm>
            <a:off x="7196960" y="5076066"/>
            <a:ext cx="382893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bg-BG" sz="2800" dirty="0">
                <a:hlinkClick r:id="rId4" action="ppaction://hlinksldjump"/>
              </a:rPr>
              <a:t>Г</a:t>
            </a:r>
            <a:r>
              <a:rPr lang="bg-BG" sz="2800" dirty="0" smtClean="0">
                <a:hlinkClick r:id="rId4" action="ppaction://hlinksldjump"/>
              </a:rPr>
              <a:t>) </a:t>
            </a:r>
            <a:r>
              <a:rPr lang="en-US" sz="2800" dirty="0" smtClean="0">
                <a:hlinkClick r:id="rId4" action="ppaction://hlinksldjump"/>
              </a:rPr>
              <a:t>Task </a:t>
            </a:r>
            <a:r>
              <a:rPr lang="en-US" sz="2800" dirty="0" smtClean="0">
                <a:latin typeface="Franklin Gothic Book" panose="020B0503020102020204" pitchFamily="34" charset="0"/>
                <a:hlinkClick r:id="rId4" action="ppaction://hlinksldjump"/>
              </a:rPr>
              <a:t>→ </a:t>
            </a:r>
            <a:r>
              <a:rPr lang="en-US" sz="2800" dirty="0" smtClean="0">
                <a:hlinkClick r:id="rId4" action="ppaction://hlinksldjump"/>
              </a:rPr>
              <a:t>Generate Scrip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27215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5">
                <a:lumMod val="40000"/>
                <a:lumOff val="60000"/>
              </a:schemeClr>
            </a:gs>
            <a:gs pos="46000">
              <a:schemeClr val="accent5">
                <a:lumMod val="95000"/>
                <a:lumOff val="5000"/>
              </a:schemeClr>
            </a:gs>
            <a:gs pos="100000">
              <a:schemeClr val="accent5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8200" y="2020824"/>
            <a:ext cx="10515600" cy="2112264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Разбираме, че се отказвате от играта. </a:t>
            </a:r>
            <a:b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Вашата </a:t>
            </a:r>
            <a:r>
              <a:rPr lang="ru-RU" sz="36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гарантирана сума за участието в играта е </a:t>
            </a:r>
            <a: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0лв. </a:t>
            </a:r>
            <a:b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Благодарим </a:t>
            </a:r>
            <a:r>
              <a:rPr lang="ru-RU" sz="36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ви за участието!</a:t>
            </a:r>
            <a:endParaRPr lang="en-US" sz="3600" b="1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Action Button: Custom 9">
            <a:hlinkClick r:id="" action="ppaction://hlinkshowjump?jump=endshow" highlightClick="1"/>
          </p:cNvPr>
          <p:cNvSpPr/>
          <p:nvPr/>
        </p:nvSpPr>
        <p:spPr>
          <a:xfrm>
            <a:off x="9972675" y="6327648"/>
            <a:ext cx="771525" cy="365760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b="1" dirty="0" smtClean="0"/>
              <a:t>Край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661024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>
          <a:gsLst>
            <a:gs pos="0">
              <a:schemeClr val="accent5">
                <a:lumMod val="40000"/>
                <a:lumOff val="60000"/>
              </a:schemeClr>
            </a:gs>
            <a:gs pos="46000">
              <a:schemeClr val="accent5">
                <a:lumMod val="95000"/>
                <a:lumOff val="5000"/>
              </a:schemeClr>
            </a:gs>
            <a:gs pos="100000">
              <a:schemeClr val="accent5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714374" y="1121664"/>
            <a:ext cx="10315575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88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Верен отговор!</a:t>
            </a:r>
            <a:endParaRPr lang="en-US" sz="88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bg-BG" sz="88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Вие си тръгвате с 100 000 лева</a:t>
            </a:r>
            <a:endParaRPr lang="en-US" sz="8800" b="1" dirty="0" smtClean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Action Button: Back or Previous 6">
            <a:hlinkClick r:id="rId2" action="ppaction://hlinksldjump" highlightClick="1"/>
          </p:cNvPr>
          <p:cNvSpPr/>
          <p:nvPr/>
        </p:nvSpPr>
        <p:spPr>
          <a:xfrm>
            <a:off x="10826496" y="6318504"/>
            <a:ext cx="548640" cy="365760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Action Button: Custom 3">
            <a:hlinkClick r:id="" action="ppaction://hlinkshowjump?jump=endshow" highlightClick="1"/>
          </p:cNvPr>
          <p:cNvSpPr/>
          <p:nvPr/>
        </p:nvSpPr>
        <p:spPr>
          <a:xfrm>
            <a:off x="9972675" y="6327648"/>
            <a:ext cx="771525" cy="365760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b="1" dirty="0" smtClean="0"/>
              <a:t>Край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120425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>
          <a:gsLst>
            <a:gs pos="0">
              <a:schemeClr val="accent5">
                <a:lumMod val="40000"/>
                <a:lumOff val="60000"/>
              </a:schemeClr>
            </a:gs>
            <a:gs pos="46000">
              <a:schemeClr val="accent5">
                <a:lumMod val="95000"/>
                <a:lumOff val="5000"/>
              </a:schemeClr>
            </a:gs>
            <a:gs pos="100000">
              <a:schemeClr val="accent5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hlinkClick r:id="rId2" action="ppaction://hlinksldjump"/>
          </p:cNvPr>
          <p:cNvSpPr txBox="1"/>
          <p:nvPr/>
        </p:nvSpPr>
        <p:spPr>
          <a:xfrm>
            <a:off x="1952840" y="1097678"/>
            <a:ext cx="859536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8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Грешен  отговор!</a:t>
            </a:r>
          </a:p>
          <a:p>
            <a:pPr algn="ctr"/>
            <a:r>
              <a:rPr lang="bg-BG" sz="8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Вие си тръгвате с </a:t>
            </a:r>
            <a:r>
              <a:rPr lang="bg-BG" sz="88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2 500 </a:t>
            </a:r>
            <a:r>
              <a:rPr lang="bg-BG" sz="8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лева</a:t>
            </a:r>
            <a:endParaRPr lang="en-US" sz="88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Action Button: Custom 3">
            <a:hlinkClick r:id="" action="ppaction://hlinkshowjump?jump=endshow" highlightClick="1"/>
          </p:cNvPr>
          <p:cNvSpPr/>
          <p:nvPr/>
        </p:nvSpPr>
        <p:spPr>
          <a:xfrm>
            <a:off x="9972675" y="6327648"/>
            <a:ext cx="771525" cy="365760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b="1" dirty="0" smtClean="0"/>
              <a:t>Край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677423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5">
                <a:lumMod val="40000"/>
                <a:lumOff val="60000"/>
              </a:schemeClr>
            </a:gs>
            <a:gs pos="46000">
              <a:schemeClr val="accent5">
                <a:lumMod val="95000"/>
                <a:lumOff val="5000"/>
              </a:schemeClr>
            </a:gs>
            <a:gs pos="100000">
              <a:schemeClr val="accent5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41244" y="2189788"/>
            <a:ext cx="11367051" cy="2112264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Разбираме, че се отказвате от играта. </a:t>
            </a:r>
            <a: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Вашата </a:t>
            </a:r>
            <a:r>
              <a:rPr lang="ru-RU" sz="36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гарантирана сума за участието в играта е </a:t>
            </a:r>
            <a: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50 000лв. </a:t>
            </a:r>
            <a:b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ru-RU" sz="36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Благодарим </a:t>
            </a:r>
            <a:r>
              <a:rPr lang="ru-RU" sz="36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ви за участието!</a:t>
            </a:r>
            <a:endParaRPr lang="en-US" sz="3600" b="1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Action Button: Custom 4">
            <a:hlinkClick r:id="" action="ppaction://hlinkshowjump?jump=endshow" highlightClick="1"/>
          </p:cNvPr>
          <p:cNvSpPr/>
          <p:nvPr/>
        </p:nvSpPr>
        <p:spPr>
          <a:xfrm>
            <a:off x="9972675" y="6327648"/>
            <a:ext cx="771525" cy="365760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b="1" dirty="0" smtClean="0"/>
              <a:t>Край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923178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8200" y="80186"/>
            <a:ext cx="10515600" cy="564660"/>
          </a:xfrm>
        </p:spPr>
        <p:txBody>
          <a:bodyPr>
            <a:normAutofit fontScale="90000"/>
          </a:bodyPr>
          <a:lstStyle/>
          <a:p>
            <a:pPr algn="ctr"/>
            <a:r>
              <a:rPr lang="bg-BG" sz="60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Въпрос за </a:t>
            </a:r>
            <a:r>
              <a:rPr lang="bg-BG" sz="6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  <a:r>
              <a:rPr lang="bg-BG" sz="60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00лв.</a:t>
            </a:r>
            <a:endParaRPr lang="en-US" sz="6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651819" y="1352421"/>
            <a:ext cx="93603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 algn="ctr">
              <a:buFont typeface="+mj-lt"/>
              <a:buAutoNum type="arabicPeriod" startAt="2"/>
            </a:pPr>
            <a:r>
              <a:rPr lang="ru-RU" sz="4000" dirty="0">
                <a:solidFill>
                  <a:schemeClr val="bg1"/>
                </a:solidFill>
              </a:rPr>
              <a:t> </a:t>
            </a:r>
            <a:r>
              <a:rPr lang="ru-RU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Кой е основният елемент в HTML?</a:t>
            </a:r>
            <a:endParaRPr lang="en-US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14240" y="3484040"/>
            <a:ext cx="45228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800" b="1" dirty="0" smtClean="0">
                <a:solidFill>
                  <a:schemeClr val="bg1"/>
                </a:solidFill>
                <a:hlinkClick r:id="rId2" action="ppaction://hlinksldjump"/>
              </a:rPr>
              <a:t>А) Таг</a:t>
            </a: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236184" y="3484040"/>
            <a:ext cx="45228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800" b="1" dirty="0" smtClean="0">
                <a:solidFill>
                  <a:schemeClr val="bg1"/>
                </a:solidFill>
                <a:hlinkClick r:id="rId3" action="ppaction://hlinksldjump"/>
              </a:rPr>
              <a:t>Б) Колона</a:t>
            </a: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114240" y="5057694"/>
            <a:ext cx="45228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800" b="1" dirty="0" smtClean="0">
                <a:solidFill>
                  <a:schemeClr val="bg1"/>
                </a:solidFill>
                <a:hlinkClick r:id="rId3" action="ppaction://hlinksldjump"/>
              </a:rPr>
              <a:t>В) Слайд</a:t>
            </a: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236184" y="5033473"/>
            <a:ext cx="44353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800" b="1" dirty="0" smtClean="0">
                <a:solidFill>
                  <a:schemeClr val="bg1"/>
                </a:solidFill>
                <a:hlinkClick r:id="rId3" action="ppaction://hlinksldjump"/>
              </a:rPr>
              <a:t>Г) Ред</a:t>
            </a: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22" name="Action Button: Forward or Next 21">
            <a:hlinkClick r:id="rId4" action="ppaction://hlinksldjump" highlightClick="1"/>
          </p:cNvPr>
          <p:cNvSpPr/>
          <p:nvPr/>
        </p:nvSpPr>
        <p:spPr>
          <a:xfrm>
            <a:off x="11483362" y="6226078"/>
            <a:ext cx="551322" cy="481781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Explosion 2 22">
            <a:hlinkClick r:id="rId5" action="ppaction://hlinksldjump"/>
          </p:cNvPr>
          <p:cNvSpPr/>
          <p:nvPr/>
        </p:nvSpPr>
        <p:spPr>
          <a:xfrm>
            <a:off x="3375660" y="5954214"/>
            <a:ext cx="5440680" cy="813816"/>
          </a:xfrm>
          <a:prstGeom prst="irregularSeal2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bg-BG" dirty="0" smtClean="0"/>
              <a:t>Отказвам се от играта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9611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>
          <a:gsLst>
            <a:gs pos="0">
              <a:schemeClr val="accent5">
                <a:lumMod val="40000"/>
                <a:lumOff val="60000"/>
              </a:schemeClr>
            </a:gs>
            <a:gs pos="46000">
              <a:schemeClr val="accent5">
                <a:lumMod val="95000"/>
                <a:lumOff val="5000"/>
              </a:schemeClr>
            </a:gs>
            <a:gs pos="100000">
              <a:schemeClr val="accent5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404872" y="2340864"/>
            <a:ext cx="768096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88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Верен отговор!</a:t>
            </a:r>
            <a:endParaRPr lang="en-US" sz="88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Action Button: Back or Previous 6">
            <a:hlinkClick r:id="rId2" action="ppaction://hlinksldjump" highlightClick="1"/>
          </p:cNvPr>
          <p:cNvSpPr/>
          <p:nvPr/>
        </p:nvSpPr>
        <p:spPr>
          <a:xfrm>
            <a:off x="10826496" y="6318504"/>
            <a:ext cx="548640" cy="365760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211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>
          <a:gsLst>
            <a:gs pos="0">
              <a:schemeClr val="accent5">
                <a:lumMod val="40000"/>
                <a:lumOff val="60000"/>
              </a:schemeClr>
            </a:gs>
            <a:gs pos="46000">
              <a:schemeClr val="accent5">
                <a:lumMod val="95000"/>
                <a:lumOff val="5000"/>
              </a:schemeClr>
            </a:gs>
            <a:gs pos="100000">
              <a:schemeClr val="accent5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hlinkClick r:id="rId2" action="ppaction://hlinksldjump"/>
          </p:cNvPr>
          <p:cNvSpPr txBox="1"/>
          <p:nvPr/>
        </p:nvSpPr>
        <p:spPr>
          <a:xfrm>
            <a:off x="1887007" y="1111143"/>
            <a:ext cx="859536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8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Грешен  отговор!</a:t>
            </a:r>
          </a:p>
          <a:p>
            <a:pPr algn="ctr"/>
            <a:r>
              <a:rPr lang="bg-BG" sz="8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Вие си тръгвате с 0 лева</a:t>
            </a:r>
            <a:endParaRPr lang="en-US" sz="88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Action Button: Custom 6">
            <a:hlinkClick r:id="" action="ppaction://hlinkshowjump?jump=endshow" highlightClick="1"/>
          </p:cNvPr>
          <p:cNvSpPr/>
          <p:nvPr/>
        </p:nvSpPr>
        <p:spPr>
          <a:xfrm>
            <a:off x="9972675" y="6327648"/>
            <a:ext cx="771525" cy="365760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b="1" dirty="0" smtClean="0"/>
              <a:t>Край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488992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2">
      <a:dk1>
        <a:sysClr val="windowText" lastClr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FFFFFF"/>
      </a:hlink>
      <a:folHlink>
        <a:srgbClr val="FFFFFF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1051</TotalTime>
  <Words>939</Words>
  <Application>Microsoft Office PowerPoint</Application>
  <PresentationFormat>Widescreen</PresentationFormat>
  <Paragraphs>233</Paragraphs>
  <Slides>62</Slides>
  <Notes>0</Notes>
  <HiddenSlides>30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62</vt:i4>
      </vt:variant>
    </vt:vector>
  </HeadingPairs>
  <TitlesOfParts>
    <vt:vector size="67" baseType="lpstr">
      <vt:lpstr>Arial</vt:lpstr>
      <vt:lpstr>Calibri</vt:lpstr>
      <vt:lpstr>Calibri Light</vt:lpstr>
      <vt:lpstr>Franklin Gothic Book</vt:lpstr>
      <vt:lpstr>Office Theme</vt:lpstr>
      <vt:lpstr>PowerPoint Presentation</vt:lpstr>
      <vt:lpstr>Правила на играта</vt:lpstr>
      <vt:lpstr>Въпрос за 50лв.</vt:lpstr>
      <vt:lpstr>PowerPoint Presentation</vt:lpstr>
      <vt:lpstr>PowerPoint Presentation</vt:lpstr>
      <vt:lpstr>Разбираме, че се отказвате от играта.  Вашата гарантирана сума за участието в играта е 0лв.  Благодарим ви за участието!</vt:lpstr>
      <vt:lpstr>Въпрос за 100лв.</vt:lpstr>
      <vt:lpstr>PowerPoint Presentation</vt:lpstr>
      <vt:lpstr>PowerPoint Presentation</vt:lpstr>
      <vt:lpstr>Разбираме, че се отказвате от играта.  Вашата гарантирана сума за участието в играта е 50лв.  Благодарим ви за участието!</vt:lpstr>
      <vt:lpstr>Въпрос за 150лв.</vt:lpstr>
      <vt:lpstr>PowerPoint Presentation</vt:lpstr>
      <vt:lpstr>PowerPoint Presentation</vt:lpstr>
      <vt:lpstr>Разбираме, че се отказвате от играта.  Вашата гарантирана сума за участието в играта е 100лв.  Благодарим ви за участието!</vt:lpstr>
      <vt:lpstr>Въпрос за 200лв.</vt:lpstr>
      <vt:lpstr>PowerPoint Presentation</vt:lpstr>
      <vt:lpstr>PowerPoint Presentation</vt:lpstr>
      <vt:lpstr>Разбираме, че се отказвате от играта.  Вашата гарантирана сума за участието в играта е 150лв.  Благодарим ви за участието!</vt:lpstr>
      <vt:lpstr>Въпрос за 250лв.</vt:lpstr>
      <vt:lpstr>PowerPoint Presentation</vt:lpstr>
      <vt:lpstr>PowerPoint Presentation</vt:lpstr>
      <vt:lpstr>Разбираме, че се отказвате от играта.  Вашата гарантирана сума за участието в играта е 200лв.  Благодарим ви за участието!</vt:lpstr>
      <vt:lpstr>Въпрос за 500лв.</vt:lpstr>
      <vt:lpstr>PowerPoint Presentation</vt:lpstr>
      <vt:lpstr>PowerPoint Presentation</vt:lpstr>
      <vt:lpstr>Разбираме, че се отказвате от играта.  Вашата гарантирана сума за участието в играта е 250лв.  Благодарим ви за участието!</vt:lpstr>
      <vt:lpstr>Въпрос за 1 000лв.</vt:lpstr>
      <vt:lpstr>PowerPoint Presentation</vt:lpstr>
      <vt:lpstr>PowerPoint Presentation</vt:lpstr>
      <vt:lpstr>Разбираме, че се отказвате от играта.  Вашата гарантирана сума за участието в играта е 500лв.  Благодарим ви за участието!</vt:lpstr>
      <vt:lpstr>Въпрос за 1 500лв.</vt:lpstr>
      <vt:lpstr>PowerPoint Presentation</vt:lpstr>
      <vt:lpstr>PowerPoint Presentation</vt:lpstr>
      <vt:lpstr>Разбираме, че се отказвате от играта.  Вашата гарантирана сума за участието в играта е 1 000лв.  Благодарим ви за участието!</vt:lpstr>
      <vt:lpstr>Въпрос за 2 000лв.</vt:lpstr>
      <vt:lpstr>PowerPoint Presentation</vt:lpstr>
      <vt:lpstr>PowerPoint Presentation</vt:lpstr>
      <vt:lpstr>Разбираме, че се отказвате от играта.  Вашата гарантирана сума за участието в играта е 1 500лв.  Благодарим ви за участието!</vt:lpstr>
      <vt:lpstr>Въпрос за 2 500лв.</vt:lpstr>
      <vt:lpstr>PowerPoint Presentation</vt:lpstr>
      <vt:lpstr>PowerPoint Presentation</vt:lpstr>
      <vt:lpstr>Разбираме, че се отказвате от играта.  Вашата гарантирана сума за участието в играта е 2 000лв.  Благодарим ви за участието!</vt:lpstr>
      <vt:lpstr>Въпрос за 5 000лв.</vt:lpstr>
      <vt:lpstr>PowerPoint Presentation</vt:lpstr>
      <vt:lpstr>PowerPoint Presentation</vt:lpstr>
      <vt:lpstr>Разбираме, че се отказвате от играта.  Вашата гарантирана сума за участието в играта е 2 500лв.  Благодарим ви за участието!</vt:lpstr>
      <vt:lpstr>Въпрос за 10 000лв.</vt:lpstr>
      <vt:lpstr>PowerPoint Presentation</vt:lpstr>
      <vt:lpstr>PowerPoint Presentation</vt:lpstr>
      <vt:lpstr>Разбираме, че се отказвате от играта.  Вашата гарантирана сума за участието в играта е 5 000лв.  Благодарим ви за участието!</vt:lpstr>
      <vt:lpstr>Въпрос за 25 000лв.</vt:lpstr>
      <vt:lpstr>PowerPoint Presentation</vt:lpstr>
      <vt:lpstr>PowerPoint Presentation</vt:lpstr>
      <vt:lpstr>Разбираме, че се отказвате от играта.  Вашата гарантирана сума за участието в играта е 10 000лв.  Благодарим ви за участието!</vt:lpstr>
      <vt:lpstr>Въпрос за 50 000лв.</vt:lpstr>
      <vt:lpstr>PowerPoint Presentation</vt:lpstr>
      <vt:lpstr>PowerPoint Presentation</vt:lpstr>
      <vt:lpstr>Разбираме, че се отказвате от играта.  Вашата гарантирана сума за участието в играта е 25 000лв.  Благодарим ви за участието!</vt:lpstr>
      <vt:lpstr>Въпрос за 100 000лв.</vt:lpstr>
      <vt:lpstr>PowerPoint Presentation</vt:lpstr>
      <vt:lpstr>PowerPoint Presentation</vt:lpstr>
      <vt:lpstr>Разбираме, че се отказвате от играта.  Вашата гарантирана сума за участието в играта е 50 000лв.  Благодарим ви за участието!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Стани богат</dc:title>
  <dc:creator>Maria</dc:creator>
  <cp:lastModifiedBy>Maria</cp:lastModifiedBy>
  <cp:revision>364</cp:revision>
  <dcterms:created xsi:type="dcterms:W3CDTF">2024-03-30T01:35:33Z</dcterms:created>
  <dcterms:modified xsi:type="dcterms:W3CDTF">2024-04-11T16:14:05Z</dcterms:modified>
</cp:coreProperties>
</file>

<file path=docProps/thumbnail.jpeg>
</file>